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75" r:id="rId4"/>
    <p:sldId id="282" r:id="rId5"/>
    <p:sldId id="276" r:id="rId6"/>
    <p:sldId id="258" r:id="rId7"/>
    <p:sldId id="278" r:id="rId8"/>
    <p:sldId id="279" r:id="rId9"/>
    <p:sldId id="277" r:id="rId10"/>
    <p:sldId id="280" r:id="rId11"/>
    <p:sldId id="281"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2"/>
    <p:restoredTop sz="67007"/>
  </p:normalViewPr>
  <p:slideViewPr>
    <p:cSldViewPr snapToGrid="0" snapToObjects="1">
      <p:cViewPr varScale="1">
        <p:scale>
          <a:sx n="61" d="100"/>
          <a:sy n="61" d="100"/>
        </p:scale>
        <p:origin x="-48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A4B87-E313-594A-8011-2286E4F4E644}" type="datetimeFigureOut">
              <a:rPr lang="fr-FR" smtClean="0"/>
              <a:t>23/05/19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4B134-62E6-CD4F-9E24-F4B2622857E0}" type="slidenum">
              <a:rPr lang="fr-FR" smtClean="0"/>
              <a:t>‹#›</a:t>
            </a:fld>
            <a:endParaRPr lang="fr-FR"/>
          </a:p>
        </p:txBody>
      </p:sp>
    </p:spTree>
    <p:extLst>
      <p:ext uri="{BB962C8B-B14F-4D97-AF65-F5344CB8AC3E}">
        <p14:creationId xmlns:p14="http://schemas.microsoft.com/office/powerpoint/2010/main" val="145256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ubmed/?term=Shenoy%20P%5BAuthor%5D&amp;cauthor=true&amp;cauthor_uid=26623388" TargetMode="External"/><Relationship Id="rId4" Type="http://schemas.openxmlformats.org/officeDocument/2006/relationships/hyperlink" Target="https://www.ncbi.nlm.nih.gov/pubmed/?term=Harugeri%20A%5BAuthor%5D&amp;cauthor=true&amp;cauthor_uid=26623388"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C4B134-62E6-CD4F-9E24-F4B2622857E0}" type="slidenum">
              <a:rPr lang="fr-FR" smtClean="0"/>
              <a:t>1</a:t>
            </a:fld>
            <a:endParaRPr lang="fr-FR"/>
          </a:p>
        </p:txBody>
      </p:sp>
    </p:spTree>
    <p:extLst>
      <p:ext uri="{BB962C8B-B14F-4D97-AF65-F5344CB8AC3E}">
        <p14:creationId xmlns:p14="http://schemas.microsoft.com/office/powerpoint/2010/main" val="58087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 document présente la synthèse et les recommandations issues des travaux du groupe d’experts réunis par l’Inserm dans le cadre</a:t>
            </a:r>
          </a:p>
          <a:p>
            <a:r>
              <a:rPr lang="fr-FR" sz="1200" kern="1200" dirty="0">
                <a:solidFill>
                  <a:schemeClr val="tx1"/>
                </a:solidFill>
                <a:effectLst/>
                <a:latin typeface="+mn-lt"/>
                <a:ea typeface="+mn-ea"/>
                <a:cs typeface="+mn-cs"/>
              </a:rPr>
              <a:t>de la procédure d’expertise collective (voir annexe) pour répondre à la demande du Ministère chargé des sports concernant</a:t>
            </a:r>
          </a:p>
          <a:p>
            <a:r>
              <a:rPr lang="fr-FR" sz="1200" kern="1200" dirty="0">
                <a:solidFill>
                  <a:schemeClr val="tx1"/>
                </a:solidFill>
                <a:effectLst/>
                <a:latin typeface="+mn-lt"/>
                <a:ea typeface="+mn-ea"/>
                <a:cs typeface="+mn-cs"/>
              </a:rPr>
              <a:t>la prévention et le traitement des maladies chroniques par l’activité physique1.</a:t>
            </a:r>
          </a:p>
          <a:p>
            <a:r>
              <a:rPr lang="fr-FR" sz="1200" kern="1200" dirty="0">
                <a:solidFill>
                  <a:schemeClr val="tx1"/>
                </a:solidFill>
                <a:effectLst/>
                <a:latin typeface="+mn-lt"/>
                <a:ea typeface="+mn-ea"/>
                <a:cs typeface="+mn-cs"/>
              </a:rPr>
              <a:t>Ce travail s’appuie essentiellement sur les données issues de la</a:t>
            </a:r>
          </a:p>
          <a:p>
            <a:r>
              <a:rPr lang="fr-FR" sz="1200" kern="1200" dirty="0">
                <a:solidFill>
                  <a:schemeClr val="tx1"/>
                </a:solidFill>
                <a:effectLst/>
                <a:latin typeface="+mn-lt"/>
                <a:ea typeface="+mn-ea"/>
                <a:cs typeface="+mn-cs"/>
              </a:rPr>
              <a:t>littérature scientifique disponible lors du dernier trimestre 2016.</a:t>
            </a:r>
          </a:p>
          <a:p>
            <a:r>
              <a:rPr lang="fr-FR" sz="1200" kern="1200" dirty="0">
                <a:solidFill>
                  <a:schemeClr val="tx1"/>
                </a:solidFill>
                <a:effectLst/>
                <a:latin typeface="+mn-lt"/>
                <a:ea typeface="+mn-ea"/>
                <a:cs typeface="+mn-cs"/>
              </a:rPr>
              <a:t>Près de 1 800 documents ont été rassemblés à partir de l’interrogation de différentes bases de données (</a:t>
            </a:r>
            <a:r>
              <a:rPr lang="fr-FR" sz="1200" kern="1200" dirty="0" err="1">
                <a:solidFill>
                  <a:schemeClr val="tx1"/>
                </a:solidFill>
                <a:effectLst/>
                <a:latin typeface="+mn-lt"/>
                <a:ea typeface="+mn-ea"/>
                <a:cs typeface="+mn-cs"/>
              </a:rPr>
              <a:t>Medline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PsychINFO</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BDSP, Cochrane, Cairn, Saphir, Web of Sciences, </a:t>
            </a:r>
            <a:r>
              <a:rPr lang="fr-FR" sz="1200" kern="1200" dirty="0" err="1">
                <a:solidFill>
                  <a:schemeClr val="tx1"/>
                </a:solidFill>
                <a:effectLst/>
                <a:latin typeface="+mn-lt"/>
                <a:ea typeface="+mn-ea"/>
                <a:cs typeface="+mn-cs"/>
              </a:rPr>
              <a:t>Scopus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Le Pôle d’expertise collective de l’Inserm, rattaché à l’Institut thématique Santé publique, a assuré la coordination de cette</a:t>
            </a:r>
          </a:p>
          <a:p>
            <a:r>
              <a:rPr lang="fr-FR" sz="1200" kern="1200" dirty="0">
                <a:solidFill>
                  <a:schemeClr val="tx1"/>
                </a:solidFill>
                <a:effectLst/>
                <a:latin typeface="+mn-lt"/>
                <a:ea typeface="+mn-ea"/>
                <a:cs typeface="+mn-cs"/>
              </a:rPr>
              <a:t>expertise.</a:t>
            </a:r>
          </a:p>
          <a:p>
            <a:endParaRPr lang="fr-FR" dirty="0"/>
          </a:p>
        </p:txBody>
      </p:sp>
      <p:sp>
        <p:nvSpPr>
          <p:cNvPr id="4" name="Espace réservé du numéro de diapositive 3"/>
          <p:cNvSpPr>
            <a:spLocks noGrp="1"/>
          </p:cNvSpPr>
          <p:nvPr>
            <p:ph type="sldNum" sz="quarter" idx="5"/>
          </p:nvPr>
        </p:nvSpPr>
        <p:spPr/>
        <p:txBody>
          <a:bodyPr/>
          <a:lstStyle/>
          <a:p>
            <a:fld id="{86C4B134-62E6-CD4F-9E24-F4B2622857E0}" type="slidenum">
              <a:rPr lang="fr-FR" smtClean="0"/>
              <a:t>10</a:t>
            </a:fld>
            <a:endParaRPr lang="fr-FR"/>
          </a:p>
        </p:txBody>
      </p:sp>
    </p:spTree>
    <p:extLst>
      <p:ext uri="{BB962C8B-B14F-4D97-AF65-F5344CB8AC3E}">
        <p14:creationId xmlns:p14="http://schemas.microsoft.com/office/powerpoint/2010/main" val="265603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C4B134-62E6-CD4F-9E24-F4B2622857E0}" type="slidenum">
              <a:rPr lang="fr-FR" smtClean="0"/>
              <a:t>11</a:t>
            </a:fld>
            <a:endParaRPr lang="fr-FR"/>
          </a:p>
        </p:txBody>
      </p:sp>
    </p:spTree>
    <p:extLst>
      <p:ext uri="{BB962C8B-B14F-4D97-AF65-F5344CB8AC3E}">
        <p14:creationId xmlns:p14="http://schemas.microsoft.com/office/powerpoint/2010/main" val="212202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 document présente la synthèse et les recommandations issues des travaux du groupe d’experts réunis par l’Inserm dans le </a:t>
            </a:r>
            <a:r>
              <a:rPr lang="fr-FR" sz="1200" kern="1200" dirty="0" smtClean="0">
                <a:solidFill>
                  <a:schemeClr val="tx1"/>
                </a:solidFill>
                <a:effectLst/>
                <a:latin typeface="+mn-lt"/>
                <a:ea typeface="+mn-ea"/>
                <a:cs typeface="+mn-cs"/>
              </a:rPr>
              <a:t>cadre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 </a:t>
            </a:r>
            <a:r>
              <a:rPr lang="fr-FR" sz="1200" kern="1200" dirty="0">
                <a:solidFill>
                  <a:schemeClr val="tx1"/>
                </a:solidFill>
                <a:effectLst/>
                <a:latin typeface="+mn-lt"/>
                <a:ea typeface="+mn-ea"/>
                <a:cs typeface="+mn-cs"/>
              </a:rPr>
              <a:t>la procédure d’expertise collective (voir annexe) pour répondre à la demande du Ministère chargé des sports concernant</a:t>
            </a:r>
          </a:p>
          <a:p>
            <a:r>
              <a:rPr lang="fr-FR" sz="1200" kern="1200" dirty="0">
                <a:solidFill>
                  <a:schemeClr val="tx1"/>
                </a:solidFill>
                <a:effectLst/>
                <a:latin typeface="+mn-lt"/>
                <a:ea typeface="+mn-ea"/>
                <a:cs typeface="+mn-cs"/>
              </a:rPr>
              <a:t>la prévention et le traitement des maladies chroniques par l’activité physique1.</a:t>
            </a:r>
          </a:p>
          <a:p>
            <a:r>
              <a:rPr lang="fr-FR" sz="1200" kern="1200" dirty="0">
                <a:solidFill>
                  <a:schemeClr val="tx1"/>
                </a:solidFill>
                <a:effectLst/>
                <a:latin typeface="+mn-lt"/>
                <a:ea typeface="+mn-ea"/>
                <a:cs typeface="+mn-cs"/>
              </a:rPr>
              <a:t>Ce travail s’appuie essentiellement sur les données issues de </a:t>
            </a:r>
            <a:r>
              <a:rPr lang="fr-FR" sz="1200" kern="1200" dirty="0" smtClean="0">
                <a:solidFill>
                  <a:schemeClr val="tx1"/>
                </a:solidFill>
                <a:effectLst/>
                <a:latin typeface="+mn-lt"/>
                <a:ea typeface="+mn-ea"/>
                <a:cs typeface="+mn-cs"/>
              </a:rPr>
              <a:t>la</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littérature </a:t>
            </a:r>
            <a:r>
              <a:rPr lang="fr-FR" sz="1200" kern="1200" dirty="0">
                <a:solidFill>
                  <a:schemeClr val="tx1"/>
                </a:solidFill>
                <a:effectLst/>
                <a:latin typeface="+mn-lt"/>
                <a:ea typeface="+mn-ea"/>
                <a:cs typeface="+mn-cs"/>
              </a:rPr>
              <a:t>scientifique disponible lors du dernier trimestre 2016.</a:t>
            </a:r>
          </a:p>
          <a:p>
            <a:r>
              <a:rPr lang="fr-FR" sz="1200" kern="1200" dirty="0">
                <a:solidFill>
                  <a:schemeClr val="tx1"/>
                </a:solidFill>
                <a:effectLst/>
                <a:latin typeface="+mn-lt"/>
                <a:ea typeface="+mn-ea"/>
                <a:cs typeface="+mn-cs"/>
              </a:rPr>
              <a:t>Près de 1 800 documents ont été rassemblés à partir </a:t>
            </a:r>
            <a:r>
              <a:rPr lang="fr-FR" sz="1200" kern="1200">
                <a:solidFill>
                  <a:schemeClr val="tx1"/>
                </a:solidFill>
                <a:effectLst/>
                <a:latin typeface="+mn-lt"/>
                <a:ea typeface="+mn-ea"/>
                <a:cs typeface="+mn-cs"/>
              </a:rPr>
              <a:t>de </a:t>
            </a:r>
            <a:r>
              <a:rPr lang="fr-FR" sz="1200" kern="1200" smtClean="0">
                <a:solidFill>
                  <a:schemeClr val="tx1"/>
                </a:solidFill>
                <a:effectLst/>
                <a:latin typeface="+mn-lt"/>
                <a:ea typeface="+mn-ea"/>
                <a:cs typeface="+mn-cs"/>
              </a:rPr>
              <a:t>l’interrogation</a:t>
            </a:r>
            <a:r>
              <a:rPr lang="fr-FR" sz="1200" kern="1200" baseline="0" smtClean="0">
                <a:solidFill>
                  <a:schemeClr val="tx1"/>
                </a:solidFill>
                <a:effectLst/>
                <a:latin typeface="+mn-lt"/>
                <a:ea typeface="+mn-ea"/>
                <a:cs typeface="+mn-cs"/>
              </a:rPr>
              <a:t> </a:t>
            </a:r>
            <a:r>
              <a:rPr lang="fr-FR" sz="1200" kern="1200" smtClean="0">
                <a:solidFill>
                  <a:schemeClr val="tx1"/>
                </a:solidFill>
                <a:effectLst/>
                <a:latin typeface="+mn-lt"/>
                <a:ea typeface="+mn-ea"/>
                <a:cs typeface="+mn-cs"/>
              </a:rPr>
              <a:t>de </a:t>
            </a:r>
            <a:r>
              <a:rPr lang="fr-FR" sz="1200" kern="1200" dirty="0">
                <a:solidFill>
                  <a:schemeClr val="tx1"/>
                </a:solidFill>
                <a:effectLst/>
                <a:latin typeface="+mn-lt"/>
                <a:ea typeface="+mn-ea"/>
                <a:cs typeface="+mn-cs"/>
              </a:rPr>
              <a:t>différentes bases de données (</a:t>
            </a:r>
            <a:r>
              <a:rPr lang="fr-FR" sz="1200" kern="1200" dirty="0" err="1">
                <a:solidFill>
                  <a:schemeClr val="tx1"/>
                </a:solidFill>
                <a:effectLst/>
                <a:latin typeface="+mn-lt"/>
                <a:ea typeface="+mn-ea"/>
                <a:cs typeface="+mn-cs"/>
              </a:rPr>
              <a:t>Medline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PsychINFO</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BDSP, Cochrane, Cairn, Saphir, Web of Sciences, </a:t>
            </a:r>
            <a:r>
              <a:rPr lang="fr-FR" sz="1200" kern="1200" dirty="0" err="1">
                <a:solidFill>
                  <a:schemeClr val="tx1"/>
                </a:solidFill>
                <a:effectLst/>
                <a:latin typeface="+mn-lt"/>
                <a:ea typeface="+mn-ea"/>
                <a:cs typeface="+mn-cs"/>
              </a:rPr>
              <a:t>Scopus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Le Pôle d’expertise collective de l’Inserm, rattaché à l’Institut thématique Santé publique, a assuré la coordination de cette</a:t>
            </a:r>
          </a:p>
          <a:p>
            <a:r>
              <a:rPr lang="fr-FR" sz="1200" kern="1200" dirty="0">
                <a:solidFill>
                  <a:schemeClr val="tx1"/>
                </a:solidFill>
                <a:effectLst/>
                <a:latin typeface="+mn-lt"/>
                <a:ea typeface="+mn-ea"/>
                <a:cs typeface="+mn-cs"/>
              </a:rPr>
              <a:t>expertise.</a:t>
            </a:r>
          </a:p>
          <a:p>
            <a:endParaRPr lang="fr-FR" dirty="0"/>
          </a:p>
        </p:txBody>
      </p:sp>
      <p:sp>
        <p:nvSpPr>
          <p:cNvPr id="4" name="Espace réservé du numéro de diapositive 3"/>
          <p:cNvSpPr>
            <a:spLocks noGrp="1"/>
          </p:cNvSpPr>
          <p:nvPr>
            <p:ph type="sldNum" sz="quarter" idx="5"/>
          </p:nvPr>
        </p:nvSpPr>
        <p:spPr/>
        <p:txBody>
          <a:bodyPr/>
          <a:lstStyle/>
          <a:p>
            <a:fld id="{86C4B134-62E6-CD4F-9E24-F4B2622857E0}" type="slidenum">
              <a:rPr lang="fr-FR" smtClean="0"/>
              <a:t>2</a:t>
            </a:fld>
            <a:endParaRPr lang="fr-FR"/>
          </a:p>
        </p:txBody>
      </p:sp>
    </p:spTree>
    <p:extLst>
      <p:ext uri="{BB962C8B-B14F-4D97-AF65-F5344CB8AC3E}">
        <p14:creationId xmlns:p14="http://schemas.microsoft.com/office/powerpoint/2010/main" val="32750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 dirty="0"/>
              <a:t>The elderly population is a large and the fastest-growing portion of the population worldwide. The elderly make up the lion's share of patients for certain health conditions including cancer, cardiovascular disease, arthritis, and Parkinson's disease, among others in most parts of the world. Furthermore, elderly make up the majority of patients for many medications treating chronic conditions. Typically, clinical trials conducted in adult population include patients between the ages of 18 and 64 years. However, drugs should be studied in all age groups and trial participants should be representative of the patient population receiving the therapy in daily medical practice. Elderly patients are poorly represented in clinical trials. Hence, there is inadequate evidence and knowledge about responses of geriatric patients to medications. Regulatory authorities in developed countries urge to avoid arbitrary upper age limits and advise researchers and industry not to exclude elderly people from clinical trials without a valid reason. Since last few years Indian regulatory authority has been stipulating upper age limit for studies conducted in India. The Central Drugs Standard Control Organization (CDSCO) will be doing a great contribution to the researchers if it changes its view on stipulating upper age restrictions in clinical studies. This article describes the need for including elderly patients in the clinical trials in order to garner data from geriatric patients who form major medication users in most of the chronic diseases.</a:t>
            </a:r>
          </a:p>
          <a:p>
            <a:r>
              <a:rPr lang="en" dirty="0">
                <a:hlinkClick r:id="rId3"/>
              </a:rPr>
              <a:t>Premnath Shenoy</a:t>
            </a:r>
            <a:r>
              <a:rPr lang="en" dirty="0"/>
              <a:t> and </a:t>
            </a:r>
            <a:r>
              <a:rPr lang="en" dirty="0">
                <a:hlinkClick r:id="rId4"/>
              </a:rPr>
              <a:t>Anand Harugeri</a:t>
            </a:r>
            <a:endParaRPr lang="en" dirty="0"/>
          </a:p>
          <a:p>
            <a:r>
              <a:rPr lang="fr-FR" dirty="0" err="1"/>
              <a:t>Perspect</a:t>
            </a:r>
            <a:r>
              <a:rPr lang="fr-FR" dirty="0"/>
              <a:t> Clin </a:t>
            </a:r>
            <a:r>
              <a:rPr lang="fr-FR" dirty="0" err="1"/>
              <a:t>Res</a:t>
            </a:r>
            <a:r>
              <a:rPr lang="fr-FR" dirty="0"/>
              <a:t>. 2015 </a:t>
            </a:r>
            <a:r>
              <a:rPr lang="fr-FR" dirty="0" err="1"/>
              <a:t>Oct-Dec</a:t>
            </a:r>
            <a:r>
              <a:rPr lang="fr-FR" dirty="0"/>
              <a:t>; 6(4): 184–189. </a:t>
            </a:r>
          </a:p>
          <a:p>
            <a:r>
              <a:rPr lang="fr-FR" dirty="0" err="1"/>
              <a:t>doi</a:t>
            </a:r>
            <a:r>
              <a:rPr lang="fr-FR" dirty="0"/>
              <a:t>: 10.4103/2229-3485.167099: 10.4103/2229-3485.167099</a:t>
            </a:r>
          </a:p>
          <a:p>
            <a:endParaRPr lang="fr-FR" dirty="0"/>
          </a:p>
        </p:txBody>
      </p:sp>
      <p:sp>
        <p:nvSpPr>
          <p:cNvPr id="4" name="Espace réservé du numéro de diapositive 3"/>
          <p:cNvSpPr>
            <a:spLocks noGrp="1"/>
          </p:cNvSpPr>
          <p:nvPr>
            <p:ph type="sldNum" sz="quarter" idx="5"/>
          </p:nvPr>
        </p:nvSpPr>
        <p:spPr/>
        <p:txBody>
          <a:bodyPr/>
          <a:lstStyle/>
          <a:p>
            <a:pPr>
              <a:defRPr/>
            </a:pPr>
            <a:fld id="{3E34AA6F-C69F-4208-987D-4CC3D9A5E97D}" type="slidenum">
              <a:rPr lang="en-US" smtClean="0"/>
              <a:pPr>
                <a:defRPr/>
              </a:pPr>
              <a:t>3</a:t>
            </a:fld>
            <a:endParaRPr lang="en-US" dirty="0"/>
          </a:p>
        </p:txBody>
      </p:sp>
    </p:spTree>
    <p:extLst>
      <p:ext uri="{BB962C8B-B14F-4D97-AF65-F5344CB8AC3E}">
        <p14:creationId xmlns:p14="http://schemas.microsoft.com/office/powerpoint/2010/main" val="151740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C4B134-62E6-CD4F-9E24-F4B2622857E0}" type="slidenum">
              <a:rPr lang="fr-FR" smtClean="0"/>
              <a:t>4</a:t>
            </a:fld>
            <a:endParaRPr lang="fr-FR"/>
          </a:p>
        </p:txBody>
      </p:sp>
    </p:spTree>
    <p:extLst>
      <p:ext uri="{BB962C8B-B14F-4D97-AF65-F5344CB8AC3E}">
        <p14:creationId xmlns:p14="http://schemas.microsoft.com/office/powerpoint/2010/main" val="422064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C4B134-62E6-CD4F-9E24-F4B2622857E0}" type="slidenum">
              <a:rPr lang="fr-FR" smtClean="0"/>
              <a:t>5</a:t>
            </a:fld>
            <a:endParaRPr lang="fr-FR"/>
          </a:p>
        </p:txBody>
      </p:sp>
    </p:spTree>
    <p:extLst>
      <p:ext uri="{BB962C8B-B14F-4D97-AF65-F5344CB8AC3E}">
        <p14:creationId xmlns:p14="http://schemas.microsoft.com/office/powerpoint/2010/main" val="317700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C4B134-62E6-CD4F-9E24-F4B2622857E0}" type="slidenum">
              <a:rPr lang="fr-FR" smtClean="0"/>
              <a:t>6</a:t>
            </a:fld>
            <a:endParaRPr lang="fr-FR"/>
          </a:p>
        </p:txBody>
      </p:sp>
    </p:spTree>
    <p:extLst>
      <p:ext uri="{BB962C8B-B14F-4D97-AF65-F5344CB8AC3E}">
        <p14:creationId xmlns:p14="http://schemas.microsoft.com/office/powerpoint/2010/main" val="222496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C4B134-62E6-CD4F-9E24-F4B2622857E0}" type="slidenum">
              <a:rPr lang="fr-FR" smtClean="0"/>
              <a:t>7</a:t>
            </a:fld>
            <a:endParaRPr lang="fr-FR"/>
          </a:p>
        </p:txBody>
      </p:sp>
    </p:spTree>
    <p:extLst>
      <p:ext uri="{BB962C8B-B14F-4D97-AF65-F5344CB8AC3E}">
        <p14:creationId xmlns:p14="http://schemas.microsoft.com/office/powerpoint/2010/main" val="143941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6C4B134-62E6-CD4F-9E24-F4B2622857E0}" type="slidenum">
              <a:rPr lang="fr-FR" smtClean="0"/>
              <a:t>8</a:t>
            </a:fld>
            <a:endParaRPr lang="fr-FR"/>
          </a:p>
        </p:txBody>
      </p:sp>
    </p:spTree>
    <p:extLst>
      <p:ext uri="{BB962C8B-B14F-4D97-AF65-F5344CB8AC3E}">
        <p14:creationId xmlns:p14="http://schemas.microsoft.com/office/powerpoint/2010/main" val="266002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Les maladies chroniques s’accompagnent sur le long terme d’un déconditionnement musculaire et d’une augmentation de la</a:t>
            </a:r>
          </a:p>
          <a:p>
            <a:r>
              <a:rPr lang="fr-FR" sz="1200" b="1" kern="1200" dirty="0">
                <a:solidFill>
                  <a:schemeClr val="tx1"/>
                </a:solidFill>
                <a:effectLst/>
                <a:latin typeface="+mn-lt"/>
                <a:ea typeface="+mn-ea"/>
                <a:cs typeface="+mn-cs"/>
              </a:rPr>
              <a:t>masse grasse, en partie dus à la mobilité réduite et à une baisse de l’activité physique quotidienne. Les effets bénéfiques de l’activité</a:t>
            </a:r>
          </a:p>
          <a:p>
            <a:r>
              <a:rPr lang="fr-FR" sz="1200" b="1" kern="1200" dirty="0">
                <a:solidFill>
                  <a:schemeClr val="tx1"/>
                </a:solidFill>
                <a:effectLst/>
                <a:latin typeface="+mn-lt"/>
                <a:ea typeface="+mn-ea"/>
                <a:cs typeface="+mn-cs"/>
              </a:rPr>
              <a:t>physique sont très largement multifactoriels et impliquent plusieurs mécanismes d’action notamment sur les muscles squelettiques</a:t>
            </a:r>
          </a:p>
          <a:p>
            <a:r>
              <a:rPr lang="fr-FR" sz="1200" b="1" kern="1200" dirty="0">
                <a:solidFill>
                  <a:schemeClr val="tx1"/>
                </a:solidFill>
                <a:effectLst/>
                <a:latin typeface="+mn-lt"/>
                <a:ea typeface="+mn-ea"/>
                <a:cs typeface="+mn-cs"/>
              </a:rPr>
              <a:t>locomoteurs (figure ci-dessous). Le type d’exercice physique est également déterminant dans les adaptations physiologiques</a:t>
            </a:r>
          </a:p>
          <a:p>
            <a:r>
              <a:rPr lang="fr-FR" sz="1200" b="1" kern="1200" dirty="0">
                <a:solidFill>
                  <a:schemeClr val="tx1"/>
                </a:solidFill>
                <a:effectLst/>
                <a:latin typeface="+mn-lt"/>
                <a:ea typeface="+mn-ea"/>
                <a:cs typeface="+mn-cs"/>
              </a:rPr>
              <a:t>observées. Les exercices d’endurance améliorent la fonction cardiaque et la résistance à la fatigue des muscles locomoteurs,</a:t>
            </a:r>
          </a:p>
          <a:p>
            <a:r>
              <a:rPr lang="fr-FR" sz="1200" b="1" kern="1200" dirty="0">
                <a:solidFill>
                  <a:schemeClr val="tx1"/>
                </a:solidFill>
                <a:effectLst/>
                <a:latin typeface="+mn-lt"/>
                <a:ea typeface="+mn-ea"/>
                <a:cs typeface="+mn-cs"/>
              </a:rPr>
              <a:t>tandis que les exercices de renforcement musculaire augmentent la masse et la force musculaires. Il est désormais</a:t>
            </a:r>
          </a:p>
          <a:p>
            <a:r>
              <a:rPr lang="fr-FR" sz="1200" b="1" kern="1200" dirty="0">
                <a:solidFill>
                  <a:schemeClr val="tx1"/>
                </a:solidFill>
                <a:effectLst/>
                <a:latin typeface="+mn-lt"/>
                <a:ea typeface="+mn-ea"/>
                <a:cs typeface="+mn-cs"/>
              </a:rPr>
              <a:t>établi que le muscle squelettique est également capable de communiquer à distance avec d’autres organes par l’intermédiaire</a:t>
            </a:r>
          </a:p>
          <a:p>
            <a:r>
              <a:rPr lang="fr-FR" sz="1200" b="1" kern="1200" dirty="0">
                <a:solidFill>
                  <a:schemeClr val="tx1"/>
                </a:solidFill>
                <a:effectLst/>
                <a:latin typeface="+mn-lt"/>
                <a:ea typeface="+mn-ea"/>
                <a:cs typeface="+mn-cs"/>
              </a:rPr>
              <a:t>de facteurs sécrétés, i.e. les </a:t>
            </a:r>
            <a:r>
              <a:rPr lang="fr-FR" sz="1200" b="1" kern="1200" dirty="0" err="1">
                <a:solidFill>
                  <a:schemeClr val="tx1"/>
                </a:solidFill>
                <a:effectLst/>
                <a:latin typeface="+mn-lt"/>
                <a:ea typeface="+mn-ea"/>
                <a:cs typeface="+mn-cs"/>
              </a:rPr>
              <a:t>myokines</a:t>
            </a:r>
            <a:r>
              <a:rPr lang="fr-FR" sz="1200" b="1" kern="1200" dirty="0">
                <a:solidFill>
                  <a:schemeClr val="tx1"/>
                </a:solidFill>
                <a:effectLst/>
                <a:latin typeface="+mn-lt"/>
                <a:ea typeface="+mn-ea"/>
                <a:cs typeface="+mn-cs"/>
              </a:rPr>
              <a:t>. Bien que le répertoire des </a:t>
            </a:r>
            <a:r>
              <a:rPr lang="fr-FR" sz="1200" b="1" kern="1200" dirty="0" err="1">
                <a:solidFill>
                  <a:schemeClr val="tx1"/>
                </a:solidFill>
                <a:effectLst/>
                <a:latin typeface="+mn-lt"/>
                <a:ea typeface="+mn-ea"/>
                <a:cs typeface="+mn-cs"/>
              </a:rPr>
              <a:t>myokines</a:t>
            </a:r>
            <a:r>
              <a:rPr lang="fr-FR" sz="1200" b="1" kern="1200" dirty="0">
                <a:solidFill>
                  <a:schemeClr val="tx1"/>
                </a:solidFill>
                <a:effectLst/>
                <a:latin typeface="+mn-lt"/>
                <a:ea typeface="+mn-ea"/>
                <a:cs typeface="+mn-cs"/>
              </a:rPr>
              <a:t> soit en cours d’élaboration, des études</a:t>
            </a:r>
          </a:p>
          <a:p>
            <a:r>
              <a:rPr lang="fr-FR" sz="1200" b="1" kern="1200" dirty="0">
                <a:solidFill>
                  <a:schemeClr val="tx1"/>
                </a:solidFill>
                <a:effectLst/>
                <a:latin typeface="+mn-lt"/>
                <a:ea typeface="+mn-ea"/>
                <a:cs typeface="+mn-cs"/>
              </a:rPr>
              <a:t>récentes ont identifié plusieurs </a:t>
            </a:r>
            <a:r>
              <a:rPr lang="fr-FR" sz="1200" b="1" kern="1200" dirty="0" err="1">
                <a:solidFill>
                  <a:schemeClr val="tx1"/>
                </a:solidFill>
                <a:effectLst/>
                <a:latin typeface="+mn-lt"/>
                <a:ea typeface="+mn-ea"/>
                <a:cs typeface="+mn-cs"/>
              </a:rPr>
              <a:t>myokines</a:t>
            </a:r>
            <a:r>
              <a:rPr lang="fr-FR" sz="1200" b="1" kern="1200" dirty="0">
                <a:solidFill>
                  <a:schemeClr val="tx1"/>
                </a:solidFill>
                <a:effectLst/>
                <a:latin typeface="+mn-lt"/>
                <a:ea typeface="+mn-ea"/>
                <a:cs typeface="+mn-cs"/>
              </a:rPr>
              <a:t> capables de cibler l’hippocampe pour moduler la mémoire et la dépression (BDNF,</a:t>
            </a:r>
          </a:p>
          <a:p>
            <a:r>
              <a:rPr lang="fr-FR" sz="1200" b="1" kern="1200" dirty="0">
                <a:solidFill>
                  <a:schemeClr val="tx1"/>
                </a:solidFill>
                <a:effectLst/>
                <a:latin typeface="+mn-lt"/>
                <a:ea typeface="+mn-ea"/>
                <a:cs typeface="+mn-cs"/>
              </a:rPr>
              <a:t>GDNF20), le foie pour moduler la production hépatique de glucose (Interleukine-6), les muscles pour moduler la sensibilité à</a:t>
            </a:r>
          </a:p>
          <a:p>
            <a:r>
              <a:rPr lang="fr-FR" sz="1200" b="1" kern="1200" dirty="0">
                <a:solidFill>
                  <a:schemeClr val="tx1"/>
                </a:solidFill>
                <a:effectLst/>
                <a:latin typeface="+mn-lt"/>
                <a:ea typeface="+mn-ea"/>
                <a:cs typeface="+mn-cs"/>
              </a:rPr>
              <a:t>l’insuline (</a:t>
            </a:r>
            <a:r>
              <a:rPr lang="fr-FR" sz="1200" b="1" kern="1200" dirty="0" err="1">
                <a:solidFill>
                  <a:schemeClr val="tx1"/>
                </a:solidFill>
                <a:effectLst/>
                <a:latin typeface="+mn-lt"/>
                <a:ea typeface="+mn-ea"/>
                <a:cs typeface="+mn-cs"/>
              </a:rPr>
              <a:t>apeline</a:t>
            </a:r>
            <a:r>
              <a:rPr lang="fr-FR" sz="1200" b="1" kern="1200" dirty="0">
                <a:solidFill>
                  <a:schemeClr val="tx1"/>
                </a:solidFill>
                <a:effectLst/>
                <a:latin typeface="+mn-lt"/>
                <a:ea typeface="+mn-ea"/>
                <a:cs typeface="+mn-cs"/>
              </a:rPr>
              <a:t>), ainsi que de nombreux autres tissus et organes. Une partie des effets bénéfiques de l’activité physique</a:t>
            </a:r>
          </a:p>
          <a:p>
            <a:r>
              <a:rPr lang="fr-FR" sz="1200" b="1" kern="1200" dirty="0">
                <a:solidFill>
                  <a:schemeClr val="tx1"/>
                </a:solidFill>
                <a:effectLst/>
                <a:latin typeface="+mn-lt"/>
                <a:ea typeface="+mn-ea"/>
                <a:cs typeface="+mn-cs"/>
              </a:rPr>
              <a:t>s’explique également par son effet anti-inflammatoire au niveau systémique et par la production de facteurs analgésiques</a:t>
            </a:r>
          </a:p>
          <a:p>
            <a:r>
              <a:rPr lang="fr-FR" sz="1200" b="1" kern="1200" dirty="0">
                <a:solidFill>
                  <a:schemeClr val="tx1"/>
                </a:solidFill>
                <a:effectLst/>
                <a:latin typeface="+mn-lt"/>
                <a:ea typeface="+mn-ea"/>
                <a:cs typeface="+mn-cs"/>
              </a:rPr>
              <a:t>(</a:t>
            </a:r>
            <a:r>
              <a:rPr lang="el-GR" sz="1200" b="1" kern="1200" dirty="0">
                <a:solidFill>
                  <a:schemeClr val="tx1"/>
                </a:solidFill>
                <a:effectLst/>
                <a:latin typeface="+mn-lt"/>
                <a:ea typeface="+mn-ea"/>
                <a:cs typeface="+mn-cs"/>
              </a:rPr>
              <a:t>β-</a:t>
            </a:r>
            <a:r>
              <a:rPr lang="fr-FR" sz="1200" b="1" kern="1200" dirty="0">
                <a:solidFill>
                  <a:schemeClr val="tx1"/>
                </a:solidFill>
                <a:effectLst/>
                <a:latin typeface="+mn-lt"/>
                <a:ea typeface="+mn-ea"/>
                <a:cs typeface="+mn-cs"/>
              </a:rPr>
              <a:t>endorphines, substance P). Les recherches futures devraient s’orienter vers l’identification de nouvelles </a:t>
            </a:r>
            <a:r>
              <a:rPr lang="fr-FR" sz="1200" b="1" kern="1200" dirty="0" err="1">
                <a:solidFill>
                  <a:schemeClr val="tx1"/>
                </a:solidFill>
                <a:effectLst/>
                <a:latin typeface="+mn-lt"/>
                <a:ea typeface="+mn-ea"/>
                <a:cs typeface="+mn-cs"/>
              </a:rPr>
              <a:t>myokines</a:t>
            </a:r>
            <a:r>
              <a:rPr lang="fr-FR" sz="1200" b="1" kern="1200" dirty="0">
                <a:solidFill>
                  <a:schemeClr val="tx1"/>
                </a:solidFill>
                <a:effectLst/>
                <a:latin typeface="+mn-lt"/>
                <a:ea typeface="+mn-ea"/>
                <a:cs typeface="+mn-cs"/>
              </a:rPr>
              <a:t> et des types</a:t>
            </a:r>
          </a:p>
          <a:p>
            <a:r>
              <a:rPr lang="fr-FR" sz="1200" b="1" kern="1200" dirty="0">
                <a:solidFill>
                  <a:schemeClr val="tx1"/>
                </a:solidFill>
                <a:effectLst/>
                <a:latin typeface="+mn-lt"/>
                <a:ea typeface="+mn-ea"/>
                <a:cs typeface="+mn-cs"/>
              </a:rPr>
              <a:t>d’exercices physiques les mieux adaptés à la prise en charge de chaque pathologie chronique.</a:t>
            </a:r>
          </a:p>
          <a:p>
            <a:r>
              <a:rPr lang="fr-FR" sz="1200" b="1" kern="1200" dirty="0">
                <a:solidFill>
                  <a:schemeClr val="tx1"/>
                </a:solidFill>
                <a:effectLst/>
                <a:latin typeface="+mn-lt"/>
                <a:ea typeface="+mn-ea"/>
                <a:cs typeface="+mn-cs"/>
              </a:rPr>
              <a:t>20. BDNF</a:t>
            </a:r>
          </a:p>
          <a:p>
            <a:endParaRPr lang="fr-FR" dirty="0"/>
          </a:p>
        </p:txBody>
      </p:sp>
      <p:sp>
        <p:nvSpPr>
          <p:cNvPr id="4" name="Espace réservé du numéro de diapositive 3"/>
          <p:cNvSpPr>
            <a:spLocks noGrp="1"/>
          </p:cNvSpPr>
          <p:nvPr>
            <p:ph type="sldNum" sz="quarter" idx="5"/>
          </p:nvPr>
        </p:nvSpPr>
        <p:spPr/>
        <p:txBody>
          <a:bodyPr/>
          <a:lstStyle/>
          <a:p>
            <a:fld id="{86C4B134-62E6-CD4F-9E24-F4B2622857E0}" type="slidenum">
              <a:rPr lang="fr-FR" smtClean="0"/>
              <a:t>9</a:t>
            </a:fld>
            <a:endParaRPr lang="fr-FR"/>
          </a:p>
        </p:txBody>
      </p:sp>
    </p:spTree>
    <p:extLst>
      <p:ext uri="{BB962C8B-B14F-4D97-AF65-F5344CB8AC3E}">
        <p14:creationId xmlns:p14="http://schemas.microsoft.com/office/powerpoint/2010/main" val="37573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F43393-8243-AE47-B3E2-94D34DF5476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C6DD499-2ECE-2448-82B3-CE7967D0A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0C7CF13E-4DA7-3344-941B-AFFD3D295B35}"/>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5" name="Espace réservé du pied de page 4">
            <a:extLst>
              <a:ext uri="{FF2B5EF4-FFF2-40B4-BE49-F238E27FC236}">
                <a16:creationId xmlns:a16="http://schemas.microsoft.com/office/drawing/2014/main" xmlns="" id="{05C45FAF-C62D-444E-8010-FD0DD70B08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AD73968-72A9-A74E-8934-3154B48FF5AD}"/>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233705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7EA667-70DD-2746-A8DC-64BABDC2BFA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52403E20-6BED-574B-9DF3-BF812A80ADC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CB6D58E-F860-5E46-B167-0FF16DF197B8}"/>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5" name="Espace réservé du pied de page 4">
            <a:extLst>
              <a:ext uri="{FF2B5EF4-FFF2-40B4-BE49-F238E27FC236}">
                <a16:creationId xmlns:a16="http://schemas.microsoft.com/office/drawing/2014/main" xmlns="" id="{C029EEC5-DF95-7A42-B9AA-A8B3F11205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9836DAD-00B4-C745-B1F8-8D824C840103}"/>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29461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ED976590-5FD3-1143-810D-9E2FAD122E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F3D77E37-4CC5-C54F-853A-6C14351D122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84A067C-61CC-3A47-9FCF-E2D7B65534BE}"/>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5" name="Espace réservé du pied de page 4">
            <a:extLst>
              <a:ext uri="{FF2B5EF4-FFF2-40B4-BE49-F238E27FC236}">
                <a16:creationId xmlns:a16="http://schemas.microsoft.com/office/drawing/2014/main" xmlns="" id="{CA1E0E83-60C5-1346-92DB-91132F90A8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E2A25FD-6D80-B145-8020-33502E399B9D}"/>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419612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89C380-583B-A846-8658-7407BBC4798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81A1760-1903-8944-901C-3E656C714B8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967CC33-6B1F-E44F-9A00-D3F4D859A71C}"/>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5" name="Espace réservé du pied de page 4">
            <a:extLst>
              <a:ext uri="{FF2B5EF4-FFF2-40B4-BE49-F238E27FC236}">
                <a16:creationId xmlns:a16="http://schemas.microsoft.com/office/drawing/2014/main" xmlns="" id="{C2956979-ACA1-3F41-A127-02412D140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7909710-B4D8-FE46-9E9D-BD9754D35D47}"/>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394630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F189B09-9870-D34F-A66F-E633280C882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B8B82420-E60B-3344-9D36-C84AA73A3F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E1C6AA51-0FD4-F94E-8DF7-97FC3FE3575F}"/>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5" name="Espace réservé du pied de page 4">
            <a:extLst>
              <a:ext uri="{FF2B5EF4-FFF2-40B4-BE49-F238E27FC236}">
                <a16:creationId xmlns:a16="http://schemas.microsoft.com/office/drawing/2014/main" xmlns="" id="{457C7A50-D03A-2946-9569-B24E7A17DA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2B52C94-C07C-2940-B06C-44E20D40F98C}"/>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202015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8BE6CC-878D-6C4B-A3CF-E8E071DC97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C07D7C0-EAB5-A447-87E3-450250E5593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F1F17378-737E-5347-BE7A-BA239C3EF89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EBC4EAFA-E6D0-DE41-8927-BD66DE723721}"/>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6" name="Espace réservé du pied de page 5">
            <a:extLst>
              <a:ext uri="{FF2B5EF4-FFF2-40B4-BE49-F238E27FC236}">
                <a16:creationId xmlns:a16="http://schemas.microsoft.com/office/drawing/2014/main" xmlns="" id="{2A8EF4C8-6F74-BD49-90E3-A3E43558F4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ABE91A7-1423-6247-9EAE-8070A689491D}"/>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157383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C621E1-A2EB-8C4F-8F15-91A5C56CC4C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C05C4464-6593-C144-8FA9-11B22558F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F428D79-4479-B94F-84BF-BE942F6B71E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C7644049-82E3-D14A-9394-17B79E84A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C8ECB37F-7160-9B4E-B75A-A26A40FF383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A66F6FEF-64B1-D64E-B1AE-D427B2FCEEAC}"/>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8" name="Espace réservé du pied de page 7">
            <a:extLst>
              <a:ext uri="{FF2B5EF4-FFF2-40B4-BE49-F238E27FC236}">
                <a16:creationId xmlns:a16="http://schemas.microsoft.com/office/drawing/2014/main" xmlns="" id="{31048E6C-945E-3442-B39A-EE482474664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C70ADA51-0E40-C344-8B34-FE143CA5F3B4}"/>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178730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35E132-B170-9F44-8760-E7B2B74C64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FF06C8A2-16B1-2A4D-A0F6-6521D79ADEAC}"/>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4" name="Espace réservé du pied de page 3">
            <a:extLst>
              <a:ext uri="{FF2B5EF4-FFF2-40B4-BE49-F238E27FC236}">
                <a16:creationId xmlns:a16="http://schemas.microsoft.com/office/drawing/2014/main" xmlns="" id="{2FD6AB2D-5775-A84D-8AFB-DF116DF497E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03FE82C1-F0A5-4847-A02F-C895893C21BB}"/>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97255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C339D8E8-11AF-C845-B3A0-C83081F6452F}"/>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3" name="Espace réservé du pied de page 2">
            <a:extLst>
              <a:ext uri="{FF2B5EF4-FFF2-40B4-BE49-F238E27FC236}">
                <a16:creationId xmlns:a16="http://schemas.microsoft.com/office/drawing/2014/main" xmlns="" id="{C55A56D1-6FDD-4D44-B492-95F3E8EAEFE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3FD2ADE2-8893-5449-A3C4-F42654C0401E}"/>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25392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0B4BF9-D22B-C04E-9A74-D9EE0F634F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D8F90BDD-33A9-CF4F-A166-00D61D749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B78BFABA-3F60-8D46-AA7F-58A6B4F7D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1ADF9208-B050-5B4A-B93B-8C605765191F}"/>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6" name="Espace réservé du pied de page 5">
            <a:extLst>
              <a:ext uri="{FF2B5EF4-FFF2-40B4-BE49-F238E27FC236}">
                <a16:creationId xmlns:a16="http://schemas.microsoft.com/office/drawing/2014/main" xmlns="" id="{A98D8816-5897-8C40-B37A-5FDCA69D85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1F449B53-683C-5645-99D6-B9CCA1258687}"/>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354480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458CECB-F58C-AA49-85AE-5F1C140B40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B8209F57-E325-8F45-ADDB-3218F04A1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C3FE7574-BB12-3340-8438-325BB51F2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08085AE-0971-2C46-B746-A52AC24BDE97}"/>
              </a:ext>
            </a:extLst>
          </p:cNvPr>
          <p:cNvSpPr>
            <a:spLocks noGrp="1"/>
          </p:cNvSpPr>
          <p:nvPr>
            <p:ph type="dt" sz="half" idx="10"/>
          </p:nvPr>
        </p:nvSpPr>
        <p:spPr/>
        <p:txBody>
          <a:bodyPr/>
          <a:lstStyle/>
          <a:p>
            <a:fld id="{11B4BF86-131A-9A46-A9C2-87B27B8F7E8D}" type="datetimeFigureOut">
              <a:rPr lang="fr-FR" smtClean="0"/>
              <a:t>23/05/19</a:t>
            </a:fld>
            <a:endParaRPr lang="fr-FR"/>
          </a:p>
        </p:txBody>
      </p:sp>
      <p:sp>
        <p:nvSpPr>
          <p:cNvPr id="6" name="Espace réservé du pied de page 5">
            <a:extLst>
              <a:ext uri="{FF2B5EF4-FFF2-40B4-BE49-F238E27FC236}">
                <a16:creationId xmlns:a16="http://schemas.microsoft.com/office/drawing/2014/main" xmlns="" id="{FFFF7D8F-3CF0-714A-B035-CB52F35CB3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6DF4A33-2475-8C4B-8697-2A928B475057}"/>
              </a:ext>
            </a:extLst>
          </p:cNvPr>
          <p:cNvSpPr>
            <a:spLocks noGrp="1"/>
          </p:cNvSpPr>
          <p:nvPr>
            <p:ph type="sldNum" sz="quarter" idx="12"/>
          </p:nvPr>
        </p:nvSpPr>
        <p:spPr/>
        <p:txBody>
          <a:bodyPr/>
          <a:lstStyle/>
          <a:p>
            <a:fld id="{3D6D2455-CAD7-5344-A161-B6C7117EF165}" type="slidenum">
              <a:rPr lang="fr-FR" smtClean="0"/>
              <a:t>‹#›</a:t>
            </a:fld>
            <a:endParaRPr lang="fr-FR"/>
          </a:p>
        </p:txBody>
      </p:sp>
    </p:spTree>
    <p:extLst>
      <p:ext uri="{BB962C8B-B14F-4D97-AF65-F5344CB8AC3E}">
        <p14:creationId xmlns:p14="http://schemas.microsoft.com/office/powerpoint/2010/main" val="3213206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C03DE2BA-271C-8047-B4D6-DCDF9D0D6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17AD559F-58B8-8B4E-97D7-3B6AE89014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9C4CD6B-5218-0A41-BF11-0C60527AF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4BF86-131A-9A46-A9C2-87B27B8F7E8D}" type="datetimeFigureOut">
              <a:rPr lang="fr-FR" smtClean="0"/>
              <a:t>23/05/19</a:t>
            </a:fld>
            <a:endParaRPr lang="fr-FR"/>
          </a:p>
        </p:txBody>
      </p:sp>
      <p:sp>
        <p:nvSpPr>
          <p:cNvPr id="5" name="Espace réservé du pied de page 4">
            <a:extLst>
              <a:ext uri="{FF2B5EF4-FFF2-40B4-BE49-F238E27FC236}">
                <a16:creationId xmlns:a16="http://schemas.microsoft.com/office/drawing/2014/main" xmlns="" id="{BAB183B0-52DB-2A43-A762-FD0DE958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652439BD-19AF-144D-B9E0-67588F7B2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2455-CAD7-5344-A161-B6C7117EF165}" type="slidenum">
              <a:rPr lang="fr-FR" smtClean="0"/>
              <a:t>‹#›</a:t>
            </a:fld>
            <a:endParaRPr lang="fr-FR"/>
          </a:p>
        </p:txBody>
      </p:sp>
    </p:spTree>
    <p:extLst>
      <p:ext uri="{BB962C8B-B14F-4D97-AF65-F5344CB8AC3E}">
        <p14:creationId xmlns:p14="http://schemas.microsoft.com/office/powerpoint/2010/main" val="335973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860B974-6170-C246-989A-B4A8D8C240BE}"/>
              </a:ext>
            </a:extLst>
          </p:cNvPr>
          <p:cNvSpPr>
            <a:spLocks noGrp="1"/>
          </p:cNvSpPr>
          <p:nvPr>
            <p:ph type="ctrTitle"/>
          </p:nvPr>
        </p:nvSpPr>
        <p:spPr>
          <a:xfrm>
            <a:off x="1524000" y="430925"/>
            <a:ext cx="9144000" cy="1881352"/>
          </a:xfrm>
        </p:spPr>
        <p:style>
          <a:lnRef idx="1">
            <a:schemeClr val="accent2"/>
          </a:lnRef>
          <a:fillRef idx="2">
            <a:schemeClr val="accent2"/>
          </a:fillRef>
          <a:effectRef idx="1">
            <a:schemeClr val="accent2"/>
          </a:effectRef>
          <a:fontRef idx="minor">
            <a:schemeClr val="dk1"/>
          </a:fontRef>
        </p:style>
        <p:txBody>
          <a:bodyPr>
            <a:normAutofit/>
          </a:bodyPr>
          <a:lstStyle/>
          <a:p>
            <a:r>
              <a:rPr lang="fr-FR" b="1" dirty="0">
                <a:solidFill>
                  <a:schemeClr val="accent4">
                    <a:lumMod val="50000"/>
                  </a:schemeClr>
                </a:solidFill>
              </a:rPr>
              <a:t>Activité physique et maladies chroniques</a:t>
            </a:r>
          </a:p>
        </p:txBody>
      </p:sp>
      <p:sp>
        <p:nvSpPr>
          <p:cNvPr id="3" name="Sous-titre 2">
            <a:extLst>
              <a:ext uri="{FF2B5EF4-FFF2-40B4-BE49-F238E27FC236}">
                <a16:creationId xmlns:a16="http://schemas.microsoft.com/office/drawing/2014/main" xmlns="" id="{77562506-54F6-7A45-92CA-9FFEFCB69CFC}"/>
              </a:ext>
            </a:extLst>
          </p:cNvPr>
          <p:cNvSpPr>
            <a:spLocks noGrp="1"/>
          </p:cNvSpPr>
          <p:nvPr>
            <p:ph type="subTitle" idx="1"/>
          </p:nvPr>
        </p:nvSpPr>
        <p:spPr>
          <a:xfrm>
            <a:off x="1524000" y="3602037"/>
            <a:ext cx="9144000" cy="2168141"/>
          </a:xfrm>
        </p:spPr>
        <p:txBody>
          <a:bodyPr>
            <a:normAutofit fontScale="85000" lnSpcReduction="20000"/>
          </a:bodyPr>
          <a:lstStyle/>
          <a:p>
            <a:r>
              <a:rPr lang="fr-FR" b="1" dirty="0">
                <a:solidFill>
                  <a:schemeClr val="accent4">
                    <a:lumMod val="50000"/>
                  </a:schemeClr>
                </a:solidFill>
              </a:rPr>
              <a:t>Prévention et traitement des maladies chroniques</a:t>
            </a:r>
          </a:p>
          <a:p>
            <a:r>
              <a:rPr lang="fr-FR" b="1" dirty="0">
                <a:solidFill>
                  <a:schemeClr val="accent4">
                    <a:lumMod val="50000"/>
                  </a:schemeClr>
                </a:solidFill>
              </a:rPr>
              <a:t>Un rapport de l’INSERM</a:t>
            </a:r>
          </a:p>
          <a:p>
            <a:r>
              <a:rPr lang="fr-FR" dirty="0">
                <a:solidFill>
                  <a:schemeClr val="accent2"/>
                </a:solidFill>
              </a:rPr>
              <a:t>Résumé par Laurence Hugonot-Diener </a:t>
            </a:r>
          </a:p>
          <a:p>
            <a:r>
              <a:rPr lang="fr-FR" dirty="0" err="1">
                <a:solidFill>
                  <a:schemeClr val="accent2"/>
                </a:solidFill>
              </a:rPr>
              <a:t>Psychogériatre</a:t>
            </a:r>
            <a:r>
              <a:rPr lang="fr-FR" dirty="0">
                <a:solidFill>
                  <a:schemeClr val="accent2"/>
                </a:solidFill>
              </a:rPr>
              <a:t> et médecin du sport </a:t>
            </a:r>
          </a:p>
          <a:p>
            <a:r>
              <a:rPr lang="fr-FR" dirty="0">
                <a:solidFill>
                  <a:schemeClr val="accent2"/>
                </a:solidFill>
              </a:rPr>
              <a:t>et </a:t>
            </a:r>
          </a:p>
          <a:p>
            <a:r>
              <a:rPr lang="fr-FR" dirty="0">
                <a:solidFill>
                  <a:schemeClr val="accent2"/>
                </a:solidFill>
              </a:rPr>
              <a:t>Olivier Henry - Gériatre</a:t>
            </a:r>
          </a:p>
        </p:txBody>
      </p:sp>
    </p:spTree>
    <p:extLst>
      <p:ext uri="{BB962C8B-B14F-4D97-AF65-F5344CB8AC3E}">
        <p14:creationId xmlns:p14="http://schemas.microsoft.com/office/powerpoint/2010/main" val="56156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xmlns="" id="{704DC8A3-0DC8-B543-8E27-C58C6DBF92B0}"/>
              </a:ext>
            </a:extLst>
          </p:cNvPr>
          <p:cNvSpPr txBox="1"/>
          <p:nvPr/>
        </p:nvSpPr>
        <p:spPr>
          <a:xfrm>
            <a:off x="907568" y="2575034"/>
            <a:ext cx="5120113" cy="3462228"/>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fr-FR" sz="1700" b="1" dirty="0">
                <a:solidFill>
                  <a:schemeClr val="accent4">
                    <a:lumMod val="50000"/>
                  </a:schemeClr>
                </a:solidFill>
              </a:rPr>
              <a:t>Le rapport d’experts de l’INSERM réaffirme les bénéfices de l’activité physique contre 10 maladies chroniques, </a:t>
            </a:r>
            <a:r>
              <a:rPr lang="fr-FR" sz="1700" dirty="0">
                <a:solidFill>
                  <a:schemeClr val="accent4">
                    <a:lumMod val="50000"/>
                  </a:schemeClr>
                </a:solidFill>
              </a:rPr>
              <a:t>dans ce rapport de 820 pages publié le 10/02/2019, l’INSERM plaide pour que l’activité physique soit enfin reconnue comme une thérapie à part entière dans le traitement des maladies chroniques</a:t>
            </a:r>
            <a:r>
              <a:rPr lang="en-US" sz="1700" dirty="0">
                <a:solidFill>
                  <a:schemeClr val="accent4">
                    <a:lumMod val="50000"/>
                  </a:schemeClr>
                </a:solidFill>
              </a:rPr>
              <a:t>: </a:t>
            </a:r>
          </a:p>
          <a:p>
            <a:pPr indent="-228600">
              <a:lnSpc>
                <a:spcPct val="90000"/>
              </a:lnSpc>
              <a:spcAft>
                <a:spcPts val="600"/>
              </a:spcAft>
              <a:buFont typeface="Arial" panose="020B0604020202020204" pitchFamily="34" charset="0"/>
              <a:buChar char="•"/>
            </a:pPr>
            <a:r>
              <a:rPr lang="en-US" sz="1700" dirty="0" err="1">
                <a:solidFill>
                  <a:srgbClr val="0070C0"/>
                </a:solidFill>
              </a:rPr>
              <a:t>Obésité</a:t>
            </a:r>
            <a:endParaRPr lang="en-US" sz="1700" dirty="0">
              <a:solidFill>
                <a:srgbClr val="0070C0"/>
              </a:solidFill>
            </a:endParaRPr>
          </a:p>
          <a:p>
            <a:pPr indent="-228600">
              <a:lnSpc>
                <a:spcPct val="90000"/>
              </a:lnSpc>
              <a:spcAft>
                <a:spcPts val="600"/>
              </a:spcAft>
              <a:buFont typeface="Arial" panose="020B0604020202020204" pitchFamily="34" charset="0"/>
              <a:buChar char="•"/>
            </a:pPr>
            <a:r>
              <a:rPr lang="en-US" sz="1700" dirty="0" err="1">
                <a:solidFill>
                  <a:srgbClr val="0070C0"/>
                </a:solidFill>
              </a:rPr>
              <a:t>Diabètes</a:t>
            </a:r>
            <a:r>
              <a:rPr lang="en-US" sz="1700" dirty="0">
                <a:solidFill>
                  <a:srgbClr val="0070C0"/>
                </a:solidFill>
              </a:rPr>
              <a:t> type 1 et 2</a:t>
            </a:r>
          </a:p>
          <a:p>
            <a:pPr indent="-228600">
              <a:lnSpc>
                <a:spcPct val="90000"/>
              </a:lnSpc>
              <a:spcAft>
                <a:spcPts val="600"/>
              </a:spcAft>
              <a:buFont typeface="Arial" panose="020B0604020202020204" pitchFamily="34" charset="0"/>
              <a:buChar char="•"/>
            </a:pPr>
            <a:r>
              <a:rPr lang="en-US" sz="1700" dirty="0">
                <a:solidFill>
                  <a:srgbClr val="0070C0"/>
                </a:solidFill>
              </a:rPr>
              <a:t>Pathologies </a:t>
            </a:r>
            <a:r>
              <a:rPr lang="en-US" sz="1700" dirty="0" err="1">
                <a:solidFill>
                  <a:srgbClr val="0070C0"/>
                </a:solidFill>
              </a:rPr>
              <a:t>coronaires</a:t>
            </a:r>
            <a:r>
              <a:rPr lang="en-US" sz="1700" dirty="0">
                <a:solidFill>
                  <a:srgbClr val="0070C0"/>
                </a:solidFill>
              </a:rPr>
              <a:t>, </a:t>
            </a:r>
            <a:r>
              <a:rPr lang="en-US" sz="1700" dirty="0" err="1">
                <a:solidFill>
                  <a:srgbClr val="0070C0"/>
                </a:solidFill>
              </a:rPr>
              <a:t>Insuff</a:t>
            </a:r>
            <a:r>
              <a:rPr lang="en-US" sz="1700" dirty="0">
                <a:solidFill>
                  <a:srgbClr val="0070C0"/>
                </a:solidFill>
              </a:rPr>
              <a:t>. </a:t>
            </a:r>
            <a:r>
              <a:rPr lang="en-US" sz="1700" dirty="0" err="1">
                <a:solidFill>
                  <a:srgbClr val="0070C0"/>
                </a:solidFill>
              </a:rPr>
              <a:t>Cardiaque</a:t>
            </a:r>
            <a:r>
              <a:rPr lang="en-US" sz="1700" dirty="0">
                <a:solidFill>
                  <a:srgbClr val="0070C0"/>
                </a:solidFill>
              </a:rPr>
              <a:t> C., AOMI</a:t>
            </a:r>
          </a:p>
          <a:p>
            <a:pPr indent="-228600">
              <a:lnSpc>
                <a:spcPct val="90000"/>
              </a:lnSpc>
              <a:spcAft>
                <a:spcPts val="600"/>
              </a:spcAft>
              <a:buFont typeface="Arial" panose="020B0604020202020204" pitchFamily="34" charset="0"/>
              <a:buChar char="•"/>
            </a:pPr>
            <a:r>
              <a:rPr lang="en-US" sz="1700" dirty="0" err="1">
                <a:solidFill>
                  <a:srgbClr val="0070C0"/>
                </a:solidFill>
              </a:rPr>
              <a:t>Asthme</a:t>
            </a:r>
            <a:r>
              <a:rPr lang="en-US" sz="1700" dirty="0">
                <a:solidFill>
                  <a:srgbClr val="0070C0"/>
                </a:solidFill>
              </a:rPr>
              <a:t>, BPCO</a:t>
            </a:r>
          </a:p>
          <a:p>
            <a:pPr indent="-228600">
              <a:lnSpc>
                <a:spcPct val="90000"/>
              </a:lnSpc>
              <a:spcAft>
                <a:spcPts val="600"/>
              </a:spcAft>
              <a:buFont typeface="Arial" panose="020B0604020202020204" pitchFamily="34" charset="0"/>
              <a:buChar char="•"/>
            </a:pPr>
            <a:r>
              <a:rPr lang="en-US" sz="1700" dirty="0">
                <a:solidFill>
                  <a:srgbClr val="0070C0"/>
                </a:solidFill>
              </a:rPr>
              <a:t>Cancer</a:t>
            </a:r>
          </a:p>
          <a:p>
            <a:pPr indent="-228600">
              <a:lnSpc>
                <a:spcPct val="90000"/>
              </a:lnSpc>
              <a:spcAft>
                <a:spcPts val="600"/>
              </a:spcAft>
              <a:buFont typeface="Arial" panose="020B0604020202020204" pitchFamily="34" charset="0"/>
              <a:buChar char="•"/>
            </a:pPr>
            <a:r>
              <a:rPr lang="en-US" sz="1700" dirty="0">
                <a:solidFill>
                  <a:srgbClr val="0070C0"/>
                </a:solidFill>
              </a:rPr>
              <a:t>Pathologies </a:t>
            </a:r>
            <a:r>
              <a:rPr lang="en-US" sz="1700" dirty="0" err="1">
                <a:solidFill>
                  <a:srgbClr val="0070C0"/>
                </a:solidFill>
              </a:rPr>
              <a:t>Ostéo-articulaires</a:t>
            </a:r>
            <a:endParaRPr lang="en-US" sz="1700" dirty="0">
              <a:solidFill>
                <a:srgbClr val="0070C0"/>
              </a:solidFill>
            </a:endParaRPr>
          </a:p>
          <a:p>
            <a:pPr indent="-228600">
              <a:lnSpc>
                <a:spcPct val="90000"/>
              </a:lnSpc>
              <a:spcAft>
                <a:spcPts val="600"/>
              </a:spcAft>
              <a:buFont typeface="Arial" panose="020B0604020202020204" pitchFamily="34" charset="0"/>
              <a:buChar char="•"/>
            </a:pPr>
            <a:r>
              <a:rPr lang="en-US" sz="1700" dirty="0">
                <a:solidFill>
                  <a:srgbClr val="0070C0"/>
                </a:solidFill>
              </a:rPr>
              <a:t>AVC</a:t>
            </a:r>
          </a:p>
          <a:p>
            <a:pPr indent="-228600">
              <a:lnSpc>
                <a:spcPct val="90000"/>
              </a:lnSpc>
              <a:spcAft>
                <a:spcPts val="600"/>
              </a:spcAft>
              <a:buFont typeface="Arial" panose="020B0604020202020204" pitchFamily="34" charset="0"/>
              <a:buChar char="•"/>
            </a:pPr>
            <a:r>
              <a:rPr lang="en-US" sz="1700" dirty="0" err="1">
                <a:solidFill>
                  <a:srgbClr val="0070C0"/>
                </a:solidFill>
              </a:rPr>
              <a:t>Dépression</a:t>
            </a:r>
            <a:r>
              <a:rPr lang="en-US" sz="1700" dirty="0">
                <a:solidFill>
                  <a:srgbClr val="0070C0"/>
                </a:solidFill>
              </a:rPr>
              <a:t> et </a:t>
            </a:r>
            <a:r>
              <a:rPr lang="en-US" sz="1700" dirty="0" err="1">
                <a:solidFill>
                  <a:srgbClr val="0070C0"/>
                </a:solidFill>
              </a:rPr>
              <a:t>Schizophrénie</a:t>
            </a:r>
            <a:endParaRPr lang="en-US" sz="1700" dirty="0">
              <a:solidFill>
                <a:srgbClr val="0070C0"/>
              </a:solidFill>
            </a:endParaRPr>
          </a:p>
        </p:txBody>
      </p:sp>
      <p:pic>
        <p:nvPicPr>
          <p:cNvPr id="6" name="Espace réservé du contenu 5" descr="Une image contenant capture d’écran&#10;&#10;Description générée automatiquement">
            <a:extLst>
              <a:ext uri="{FF2B5EF4-FFF2-40B4-BE49-F238E27FC236}">
                <a16:creationId xmlns:a16="http://schemas.microsoft.com/office/drawing/2014/main" xmlns="" id="{41F05CB0-FFEB-6E4C-99A0-CA591F7578B9}"/>
              </a:ext>
            </a:extLst>
          </p:cNvPr>
          <p:cNvPicPr>
            <a:picLocks noGrp="1" noChangeAspect="1"/>
          </p:cNvPicPr>
          <p:nvPr>
            <p:ph idx="1"/>
          </p:nvPr>
        </p:nvPicPr>
        <p:blipFill rotWithShape="1">
          <a:blip r:embed="rId3"/>
          <a:srcRect t="8285" r="2" b="1214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ZoneTexte 7">
            <a:extLst>
              <a:ext uri="{FF2B5EF4-FFF2-40B4-BE49-F238E27FC236}">
                <a16:creationId xmlns:a16="http://schemas.microsoft.com/office/drawing/2014/main" xmlns="" id="{858179CC-E4B4-5C44-ABD0-EA5742F80843}"/>
              </a:ext>
            </a:extLst>
          </p:cNvPr>
          <p:cNvSpPr txBox="1"/>
          <p:nvPr/>
        </p:nvSpPr>
        <p:spPr>
          <a:xfrm>
            <a:off x="1219198" y="494920"/>
            <a:ext cx="4424855"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t>Pour accéder aux expertises collectives en ligne :</a:t>
            </a:r>
          </a:p>
          <a:p>
            <a:r>
              <a:rPr lang="fr-FR" i="1" dirty="0"/>
              <a:t>http://</a:t>
            </a:r>
            <a:r>
              <a:rPr lang="fr-FR" i="1" dirty="0" err="1"/>
              <a:t>ipubli-inserm.inist.fr</a:t>
            </a:r>
            <a:r>
              <a:rPr lang="fr-FR" i="1" dirty="0"/>
              <a:t>/</a:t>
            </a:r>
            <a:r>
              <a:rPr lang="fr-FR" i="1" dirty="0" err="1"/>
              <a:t>handle</a:t>
            </a:r>
            <a:r>
              <a:rPr lang="fr-FR" i="1" dirty="0"/>
              <a:t>/10608/1</a:t>
            </a:r>
          </a:p>
          <a:p>
            <a:r>
              <a:rPr lang="fr-FR" i="1" dirty="0"/>
              <a:t>http://</a:t>
            </a:r>
            <a:r>
              <a:rPr lang="fr-FR" i="1" dirty="0" err="1"/>
              <a:t>www.inserm.fr</a:t>
            </a:r>
            <a:r>
              <a:rPr lang="fr-FR" i="1" dirty="0"/>
              <a:t>/</a:t>
            </a:r>
            <a:r>
              <a:rPr lang="fr-FR" i="1" dirty="0" err="1"/>
              <a:t>thematiques</a:t>
            </a:r>
            <a:r>
              <a:rPr lang="fr-FR" i="1" dirty="0"/>
              <a:t>/sante-publique/expertises-collectives</a:t>
            </a:r>
          </a:p>
          <a:p>
            <a:endParaRPr lang="fr-FR" dirty="0"/>
          </a:p>
        </p:txBody>
      </p:sp>
    </p:spTree>
    <p:extLst>
      <p:ext uri="{BB962C8B-B14F-4D97-AF65-F5344CB8AC3E}">
        <p14:creationId xmlns:p14="http://schemas.microsoft.com/office/powerpoint/2010/main" val="210446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apture d’écran&#10;&#10;Description générée automatiquement">
            <a:extLst>
              <a:ext uri="{FF2B5EF4-FFF2-40B4-BE49-F238E27FC236}">
                <a16:creationId xmlns:a16="http://schemas.microsoft.com/office/drawing/2014/main" xmlns="" id="{63E094E8-B911-D64F-BE52-56630647E67C}"/>
              </a:ext>
            </a:extLst>
          </p:cNvPr>
          <p:cNvPicPr>
            <a:picLocks noGrp="1" noChangeAspect="1"/>
          </p:cNvPicPr>
          <p:nvPr>
            <p:ph idx="1"/>
          </p:nvPr>
        </p:nvPicPr>
        <p:blipFill>
          <a:blip r:embed="rId3"/>
          <a:stretch>
            <a:fillRect/>
          </a:stretch>
        </p:blipFill>
        <p:spPr>
          <a:xfrm>
            <a:off x="6369265" y="0"/>
            <a:ext cx="4897821" cy="6827372"/>
          </a:xfrm>
        </p:spPr>
      </p:pic>
      <p:sp>
        <p:nvSpPr>
          <p:cNvPr id="6" name="ZoneTexte 5">
            <a:extLst>
              <a:ext uri="{FF2B5EF4-FFF2-40B4-BE49-F238E27FC236}">
                <a16:creationId xmlns:a16="http://schemas.microsoft.com/office/drawing/2014/main" xmlns="" id="{7986CEDA-1279-5E4A-BA58-AF1634026119}"/>
              </a:ext>
            </a:extLst>
          </p:cNvPr>
          <p:cNvSpPr txBox="1"/>
          <p:nvPr/>
        </p:nvSpPr>
        <p:spPr>
          <a:xfrm>
            <a:off x="779728" y="1072057"/>
            <a:ext cx="5429115" cy="240065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sz="2400" b="1" dirty="0"/>
              <a:t>Le sport, efficace comme un médicament</a:t>
            </a:r>
          </a:p>
          <a:p>
            <a:endParaRPr lang="fr-FR" dirty="0"/>
          </a:p>
          <a:p>
            <a:endParaRPr lang="fr-FR" dirty="0"/>
          </a:p>
          <a:p>
            <a:r>
              <a:rPr lang="fr-FR" dirty="0"/>
              <a:t>Une campagne de presse est importante pour</a:t>
            </a:r>
          </a:p>
          <a:p>
            <a:r>
              <a:rPr lang="fr-FR" dirty="0"/>
              <a:t>Promouvoir le sport pour un meilleur vieillissement</a:t>
            </a:r>
          </a:p>
          <a:p>
            <a:r>
              <a:rPr lang="fr-FR" dirty="0"/>
              <a:t>Et viser le grand public.</a:t>
            </a:r>
          </a:p>
          <a:p>
            <a:endParaRPr lang="fr-FR" dirty="0"/>
          </a:p>
          <a:p>
            <a:r>
              <a:rPr lang="fr-FR" i="1" dirty="0"/>
              <a:t>Articles du figaro février 2019</a:t>
            </a:r>
          </a:p>
        </p:txBody>
      </p:sp>
    </p:spTree>
    <p:extLst>
      <p:ext uri="{BB962C8B-B14F-4D97-AF65-F5344CB8AC3E}">
        <p14:creationId xmlns:p14="http://schemas.microsoft.com/office/powerpoint/2010/main" val="421793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xmlns="" id="{704DC8A3-0DC8-B543-8E27-C58C6DBF92B0}"/>
              </a:ext>
            </a:extLst>
          </p:cNvPr>
          <p:cNvSpPr txBox="1"/>
          <p:nvPr/>
        </p:nvSpPr>
        <p:spPr>
          <a:xfrm>
            <a:off x="907561" y="2575034"/>
            <a:ext cx="5120113" cy="34622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Auteurs: </a:t>
            </a:r>
            <a:r>
              <a:rPr lang="en-US" sz="1700" dirty="0" err="1"/>
              <a:t>Pôle</a:t>
            </a:r>
            <a:r>
              <a:rPr lang="en-US" sz="1700" dirty="0"/>
              <a:t> Expertise Collective de </a:t>
            </a:r>
            <a:r>
              <a:rPr lang="en-US" sz="1700" dirty="0" err="1"/>
              <a:t>l’Inserm</a:t>
            </a:r>
            <a:endParaRPr lang="en-US" sz="1700" dirty="0"/>
          </a:p>
          <a:p>
            <a:pPr indent="-228600">
              <a:lnSpc>
                <a:spcPct val="90000"/>
              </a:lnSpc>
              <a:spcAft>
                <a:spcPts val="600"/>
              </a:spcAft>
              <a:buFont typeface="Arial" panose="020B0604020202020204" pitchFamily="34" charset="0"/>
              <a:buChar char="•"/>
            </a:pPr>
            <a:r>
              <a:rPr lang="en-US" sz="1700" dirty="0" err="1"/>
              <a:t>Responsable</a:t>
            </a:r>
            <a:r>
              <a:rPr lang="en-US" sz="1700" dirty="0"/>
              <a:t> : Laurent FLEURY</a:t>
            </a:r>
          </a:p>
          <a:p>
            <a:pPr indent="-228600">
              <a:lnSpc>
                <a:spcPct val="90000"/>
              </a:lnSpc>
              <a:spcAft>
                <a:spcPts val="600"/>
              </a:spcAft>
              <a:buFont typeface="Arial" panose="020B0604020202020204" pitchFamily="34" charset="0"/>
              <a:buChar char="•"/>
            </a:pPr>
            <a:r>
              <a:rPr lang="en-US" sz="1700" dirty="0"/>
              <a:t>Coordination de </a:t>
            </a:r>
            <a:r>
              <a:rPr lang="en-US" sz="1700" dirty="0" err="1"/>
              <a:t>cette</a:t>
            </a:r>
            <a:r>
              <a:rPr lang="en-US" sz="1700" dirty="0"/>
              <a:t> expertise : Catherine CHENU, Fabienne BONNIN</a:t>
            </a:r>
          </a:p>
          <a:p>
            <a:pPr indent="-228600">
              <a:lnSpc>
                <a:spcPct val="90000"/>
              </a:lnSpc>
              <a:spcAft>
                <a:spcPts val="600"/>
              </a:spcAft>
              <a:buFont typeface="Arial" panose="020B0604020202020204" pitchFamily="34" charset="0"/>
              <a:buChar char="•"/>
            </a:pPr>
            <a:r>
              <a:rPr lang="en-US" sz="1700" dirty="0"/>
              <a:t>Documentation : Chantal GRELLIER</a:t>
            </a:r>
          </a:p>
          <a:p>
            <a:pPr indent="-228600">
              <a:lnSpc>
                <a:spcPct val="90000"/>
              </a:lnSpc>
              <a:spcAft>
                <a:spcPts val="600"/>
              </a:spcAft>
              <a:buFont typeface="Arial" panose="020B0604020202020204" pitchFamily="34" charset="0"/>
              <a:buChar char="•"/>
            </a:pPr>
            <a:r>
              <a:rPr lang="en-US" sz="1700" dirty="0" err="1"/>
              <a:t>Édition</a:t>
            </a:r>
            <a:r>
              <a:rPr lang="en-US" sz="1700" dirty="0"/>
              <a:t> </a:t>
            </a:r>
            <a:r>
              <a:rPr lang="en-US" sz="1700" dirty="0" err="1"/>
              <a:t>scientifique</a:t>
            </a:r>
            <a:r>
              <a:rPr lang="en-US" sz="1700" dirty="0"/>
              <a:t> : Anne-Laure PELLIER</a:t>
            </a:r>
          </a:p>
          <a:p>
            <a:pPr indent="-228600">
              <a:lnSpc>
                <a:spcPct val="90000"/>
              </a:lnSpc>
              <a:spcAft>
                <a:spcPts val="600"/>
              </a:spcAft>
              <a:buFont typeface="Arial" panose="020B0604020202020204" pitchFamily="34" charset="0"/>
              <a:buChar char="•"/>
            </a:pPr>
            <a:r>
              <a:rPr lang="en-US" sz="1700" dirty="0" err="1"/>
              <a:t>Secrétariat</a:t>
            </a:r>
            <a:r>
              <a:rPr lang="en-US" sz="1700" dirty="0"/>
              <a:t> : Cécile GOMIS</a:t>
            </a:r>
          </a:p>
          <a:p>
            <a:pPr indent="-228600">
              <a:lnSpc>
                <a:spcPct val="90000"/>
              </a:lnSpc>
              <a:spcAft>
                <a:spcPts val="600"/>
              </a:spcAft>
              <a:buFont typeface="Arial" panose="020B0604020202020204" pitchFamily="34" charset="0"/>
              <a:buChar char="•"/>
            </a:pPr>
            <a:r>
              <a:rPr lang="en-US" sz="1700" dirty="0" err="1"/>
              <a:t>Autres</a:t>
            </a:r>
            <a:r>
              <a:rPr lang="en-US" sz="1700" dirty="0"/>
              <a:t> contributions et </a:t>
            </a:r>
            <a:r>
              <a:rPr lang="en-US" sz="1700" dirty="0" err="1"/>
              <a:t>relecture</a:t>
            </a:r>
            <a:r>
              <a:rPr lang="en-US" sz="1700" dirty="0"/>
              <a:t> : </a:t>
            </a:r>
            <a:r>
              <a:rPr lang="en-US" sz="1700" dirty="0" err="1"/>
              <a:t>Véronique</a:t>
            </a:r>
            <a:r>
              <a:rPr lang="en-US" sz="1700" dirty="0"/>
              <a:t> DUPREZ, Marie-Christine</a:t>
            </a:r>
          </a:p>
          <a:p>
            <a:pPr indent="-228600">
              <a:lnSpc>
                <a:spcPct val="90000"/>
              </a:lnSpc>
              <a:spcAft>
                <a:spcPts val="600"/>
              </a:spcAft>
              <a:buFont typeface="Arial" panose="020B0604020202020204" pitchFamily="34" charset="0"/>
              <a:buChar char="•"/>
            </a:pPr>
            <a:r>
              <a:rPr lang="en-US" sz="1700" dirty="0"/>
              <a:t>LECOMTE, Anne ROCHAT</a:t>
            </a:r>
          </a:p>
          <a:p>
            <a:pPr indent="-228600">
              <a:lnSpc>
                <a:spcPct val="90000"/>
              </a:lnSpc>
              <a:spcAft>
                <a:spcPts val="600"/>
              </a:spcAft>
              <a:buFont typeface="Arial" panose="020B0604020202020204" pitchFamily="34" charset="0"/>
              <a:buChar char="•"/>
            </a:pPr>
            <a:r>
              <a:rPr lang="en-US" sz="1700" b="1" dirty="0">
                <a:solidFill>
                  <a:schemeClr val="accent2"/>
                </a:solidFill>
              </a:rPr>
              <a:t>02/ 2019</a:t>
            </a:r>
          </a:p>
          <a:p>
            <a:pPr indent="-228600">
              <a:lnSpc>
                <a:spcPct val="90000"/>
              </a:lnSpc>
              <a:spcAft>
                <a:spcPts val="600"/>
              </a:spcAft>
              <a:buFont typeface="Arial" panose="020B0604020202020204" pitchFamily="34" charset="0"/>
              <a:buChar char="•"/>
            </a:pPr>
            <a:endParaRPr lang="en-US" sz="1700" dirty="0"/>
          </a:p>
        </p:txBody>
      </p:sp>
      <p:pic>
        <p:nvPicPr>
          <p:cNvPr id="6" name="Espace réservé du contenu 5" descr="Une image contenant capture d’écran&#10;&#10;Description générée automatiquement">
            <a:extLst>
              <a:ext uri="{FF2B5EF4-FFF2-40B4-BE49-F238E27FC236}">
                <a16:creationId xmlns:a16="http://schemas.microsoft.com/office/drawing/2014/main" xmlns="" id="{41F05CB0-FFEB-6E4C-99A0-CA591F7578B9}"/>
              </a:ext>
            </a:extLst>
          </p:cNvPr>
          <p:cNvPicPr>
            <a:picLocks noGrp="1" noChangeAspect="1"/>
          </p:cNvPicPr>
          <p:nvPr>
            <p:ph idx="1"/>
          </p:nvPr>
        </p:nvPicPr>
        <p:blipFill rotWithShape="1">
          <a:blip r:embed="rId3"/>
          <a:srcRect t="8285" r="2" b="1214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ZoneTexte 7">
            <a:extLst>
              <a:ext uri="{FF2B5EF4-FFF2-40B4-BE49-F238E27FC236}">
                <a16:creationId xmlns:a16="http://schemas.microsoft.com/office/drawing/2014/main" xmlns="" id="{858179CC-E4B4-5C44-ABD0-EA5742F80843}"/>
              </a:ext>
            </a:extLst>
          </p:cNvPr>
          <p:cNvSpPr txBox="1"/>
          <p:nvPr/>
        </p:nvSpPr>
        <p:spPr>
          <a:xfrm>
            <a:off x="1040520" y="494920"/>
            <a:ext cx="4424855"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t>Pour accéder aux expertises collectives en ligne :</a:t>
            </a:r>
          </a:p>
          <a:p>
            <a:r>
              <a:rPr lang="fr-FR" dirty="0"/>
              <a:t>http://</a:t>
            </a:r>
            <a:r>
              <a:rPr lang="fr-FR" dirty="0" err="1"/>
              <a:t>ipubli-inserm.inist.fr</a:t>
            </a:r>
            <a:r>
              <a:rPr lang="fr-FR" dirty="0"/>
              <a:t>/</a:t>
            </a:r>
            <a:r>
              <a:rPr lang="fr-FR" dirty="0" err="1"/>
              <a:t>handle</a:t>
            </a:r>
            <a:r>
              <a:rPr lang="fr-FR" dirty="0"/>
              <a:t>/10608/1</a:t>
            </a:r>
          </a:p>
          <a:p>
            <a:r>
              <a:rPr lang="fr-FR" dirty="0"/>
              <a:t>http://</a:t>
            </a:r>
            <a:r>
              <a:rPr lang="fr-FR" dirty="0" err="1"/>
              <a:t>www.inserm.fr</a:t>
            </a:r>
            <a:r>
              <a:rPr lang="fr-FR" dirty="0"/>
              <a:t>/</a:t>
            </a:r>
            <a:r>
              <a:rPr lang="fr-FR" dirty="0" err="1"/>
              <a:t>thematiques</a:t>
            </a:r>
            <a:r>
              <a:rPr lang="fr-FR" dirty="0"/>
              <a:t>/sante-publique/expertises-collectives</a:t>
            </a:r>
          </a:p>
          <a:p>
            <a:endParaRPr lang="fr-FR" dirty="0"/>
          </a:p>
        </p:txBody>
      </p:sp>
    </p:spTree>
    <p:extLst>
      <p:ext uri="{BB962C8B-B14F-4D97-AF65-F5344CB8AC3E}">
        <p14:creationId xmlns:p14="http://schemas.microsoft.com/office/powerpoint/2010/main" val="282149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329"/>
            <a:ext cx="10515600" cy="1325563"/>
          </a:xfrm>
        </p:spPr>
        <p:txBody>
          <a:bodyPr/>
          <a:lstStyle/>
          <a:p>
            <a:r>
              <a:rPr lang="de-CH" dirty="0"/>
              <a:t>Aging Population is a growing fact </a:t>
            </a:r>
            <a:endParaRPr lang="en-US" dirty="0"/>
          </a:p>
        </p:txBody>
      </p:sp>
      <p:grpSp>
        <p:nvGrpSpPr>
          <p:cNvPr id="2" name="Group 1"/>
          <p:cNvGrpSpPr/>
          <p:nvPr/>
        </p:nvGrpSpPr>
        <p:grpSpPr>
          <a:xfrm>
            <a:off x="2508250" y="1348436"/>
            <a:ext cx="7342188" cy="4997082"/>
            <a:chOff x="984250" y="1148741"/>
            <a:chExt cx="7342188" cy="4997082"/>
          </a:xfrm>
        </p:grpSpPr>
        <p:grpSp>
          <p:nvGrpSpPr>
            <p:cNvPr id="6" name="Group 3"/>
            <p:cNvGrpSpPr>
              <a:grpSpLocks/>
            </p:cNvGrpSpPr>
            <p:nvPr/>
          </p:nvGrpSpPr>
          <p:grpSpPr bwMode="auto">
            <a:xfrm>
              <a:off x="984250" y="1419836"/>
              <a:ext cx="7342188" cy="4725987"/>
              <a:chOff x="720" y="911"/>
              <a:chExt cx="4625" cy="2977"/>
            </a:xfrm>
          </p:grpSpPr>
          <p:sp>
            <p:nvSpPr>
              <p:cNvPr id="7" name="Text Box 4"/>
              <p:cNvSpPr txBox="1">
                <a:spLocks noChangeArrowheads="1"/>
              </p:cNvSpPr>
              <p:nvPr/>
            </p:nvSpPr>
            <p:spPr bwMode="auto">
              <a:xfrm>
                <a:off x="2688" y="3676"/>
                <a:ext cx="26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1600" dirty="0">
                    <a:latin typeface="Times New Roman" pitchFamily="18" charset="0"/>
                    <a:cs typeface="Arial" charset="0"/>
                  </a:rPr>
                  <a:t>Population Division, DESA, </a:t>
                </a:r>
                <a:r>
                  <a:rPr lang="en-IE" sz="1600" dirty="0">
                    <a:latin typeface="Times New Roman" pitchFamily="18" charset="0"/>
                    <a:cs typeface="Arial" charset="0"/>
                  </a:rPr>
                  <a:t>United Nation</a:t>
                </a:r>
                <a:r>
                  <a:rPr lang="fr-FR" sz="1600" dirty="0">
                    <a:latin typeface="Times New Roman" pitchFamily="18" charset="0"/>
                    <a:cs typeface="Arial" charset="0"/>
                  </a:rPr>
                  <a:t>, 2002</a:t>
                </a:r>
              </a:p>
            </p:txBody>
          </p:sp>
          <p:graphicFrame>
            <p:nvGraphicFramePr>
              <p:cNvPr id="8" name="Object 5"/>
              <p:cNvGraphicFramePr>
                <a:graphicFrameLocks noChangeAspect="1"/>
              </p:cNvGraphicFramePr>
              <p:nvPr/>
            </p:nvGraphicFramePr>
            <p:xfrm>
              <a:off x="720" y="911"/>
              <a:ext cx="4416" cy="2737"/>
            </p:xfrm>
            <a:graphic>
              <a:graphicData uri="http://schemas.openxmlformats.org/presentationml/2006/ole">
                <mc:AlternateContent xmlns:mc="http://schemas.openxmlformats.org/markup-compatibility/2006">
                  <mc:Choice xmlns:v="urn:schemas-microsoft-com:vml" Requires="v">
                    <p:oleObj spid="_x0000_s1049" name="Chart" r:id="rId4" imgW="4572039" imgH="2762237" progId="Excel.Chart.8">
                      <p:embed/>
                    </p:oleObj>
                  </mc:Choice>
                  <mc:Fallback>
                    <p:oleObj name="Chart" r:id="rId4" imgW="4572039" imgH="2762237" progId="Excel.Chart.8">
                      <p:embed/>
                      <p:pic>
                        <p:nvPicPr>
                          <p:cNvPr id="8" name="Object 5"/>
                          <p:cNvPicPr>
                            <a:picLocks noChangeAspect="1" noChangeArrowheads="1"/>
                          </p:cNvPicPr>
                          <p:nvPr/>
                        </p:nvPicPr>
                        <p:blipFill>
                          <a:blip r:embed="rId5"/>
                          <a:srcRect/>
                          <a:stretch>
                            <a:fillRect/>
                          </a:stretch>
                        </p:blipFill>
                        <p:spPr bwMode="auto">
                          <a:xfrm>
                            <a:off x="720" y="911"/>
                            <a:ext cx="4416" cy="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 name="Text Box 6"/>
            <p:cNvSpPr txBox="1">
              <a:spLocks noChangeArrowheads="1"/>
            </p:cNvSpPr>
            <p:nvPr/>
          </p:nvSpPr>
          <p:spPr bwMode="auto">
            <a:xfrm>
              <a:off x="2288553" y="1148741"/>
              <a:ext cx="47462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chemeClr val="tx2"/>
                  </a:solidFill>
                </a:rPr>
                <a:t>Demographics of older people</a:t>
              </a:r>
              <a:endParaRPr lang="en-US" dirty="0"/>
            </a:p>
            <a:p>
              <a:r>
                <a:rPr lang="en-US" b="1" dirty="0"/>
                <a:t>Proportion of population 60 </a:t>
              </a:r>
              <a:r>
                <a:rPr lang="en-US" dirty="0"/>
                <a:t>years +:</a:t>
              </a:r>
              <a:r>
                <a:rPr lang="en-US" b="1" dirty="0"/>
                <a:t>  1950-2050</a:t>
              </a:r>
              <a:endParaRPr lang="fr-FR" b="1" dirty="0"/>
            </a:p>
          </p:txBody>
        </p:sp>
        <p:sp>
          <p:nvSpPr>
            <p:cNvPr id="10" name="TextBox 9"/>
            <p:cNvSpPr txBox="1"/>
            <p:nvPr/>
          </p:nvSpPr>
          <p:spPr>
            <a:xfrm>
              <a:off x="2461849" y="5433653"/>
              <a:ext cx="652743" cy="369332"/>
            </a:xfrm>
            <a:prstGeom prst="rect">
              <a:avLst/>
            </a:prstGeom>
            <a:noFill/>
          </p:spPr>
          <p:txBody>
            <a:bodyPr wrap="none" rtlCol="0">
              <a:spAutoFit/>
            </a:bodyPr>
            <a:lstStyle/>
            <a:p>
              <a:r>
                <a:rPr lang="de-CH" dirty="0"/>
                <a:t>1950</a:t>
              </a:r>
              <a:endParaRPr lang="en-US" dirty="0"/>
            </a:p>
          </p:txBody>
        </p:sp>
        <p:sp>
          <p:nvSpPr>
            <p:cNvPr id="11" name="TextBox 10"/>
            <p:cNvSpPr txBox="1"/>
            <p:nvPr/>
          </p:nvSpPr>
          <p:spPr>
            <a:xfrm>
              <a:off x="4478219" y="5433653"/>
              <a:ext cx="652743" cy="369332"/>
            </a:xfrm>
            <a:prstGeom prst="rect">
              <a:avLst/>
            </a:prstGeom>
            <a:noFill/>
          </p:spPr>
          <p:txBody>
            <a:bodyPr wrap="none" rtlCol="0">
              <a:spAutoFit/>
            </a:bodyPr>
            <a:lstStyle/>
            <a:p>
              <a:r>
                <a:rPr lang="de-CH" dirty="0"/>
                <a:t>2000</a:t>
              </a:r>
              <a:endParaRPr lang="en-US" dirty="0"/>
            </a:p>
          </p:txBody>
        </p:sp>
        <p:sp>
          <p:nvSpPr>
            <p:cNvPr id="12" name="TextBox 11"/>
            <p:cNvSpPr txBox="1"/>
            <p:nvPr/>
          </p:nvSpPr>
          <p:spPr>
            <a:xfrm>
              <a:off x="6459418" y="5433653"/>
              <a:ext cx="652743" cy="369332"/>
            </a:xfrm>
            <a:prstGeom prst="rect">
              <a:avLst/>
            </a:prstGeom>
            <a:noFill/>
          </p:spPr>
          <p:txBody>
            <a:bodyPr wrap="none" rtlCol="0">
              <a:spAutoFit/>
            </a:bodyPr>
            <a:lstStyle/>
            <a:p>
              <a:r>
                <a:rPr lang="de-CH" dirty="0"/>
                <a:t>2050</a:t>
              </a:r>
              <a:endParaRPr lang="en-US" dirty="0"/>
            </a:p>
          </p:txBody>
        </p:sp>
      </p:grpSp>
    </p:spTree>
    <p:extLst>
      <p:ext uri="{BB962C8B-B14F-4D97-AF65-F5344CB8AC3E}">
        <p14:creationId xmlns:p14="http://schemas.microsoft.com/office/powerpoint/2010/main" val="343812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C2BF3B6-3835-4F4E-B1B1-30CB65B22FFE}"/>
              </a:ext>
            </a:extLst>
          </p:cNvPr>
          <p:cNvSpPr>
            <a:spLocks noGrp="1"/>
          </p:cNvSpPr>
          <p:nvPr>
            <p:ph type="title"/>
          </p:nvPr>
        </p:nvSpPr>
        <p:spPr>
          <a:xfrm>
            <a:off x="995854" y="554310"/>
            <a:ext cx="10515600" cy="1325563"/>
          </a:xfrm>
        </p:spPr>
        <p:txBody>
          <a:bodyPr>
            <a:normAutofit fontScale="90000"/>
          </a:bodyPr>
          <a:lstStyle/>
          <a:p>
            <a:r>
              <a:rPr lang="fr-FR" b="1" dirty="0">
                <a:solidFill>
                  <a:srgbClr val="0070C0"/>
                </a:solidFill>
              </a:rPr>
              <a:t>Les bénéfices l’emportent sans conteste sur les risques encourus, quels que soient l’âge et l’état de santé de la personne</a:t>
            </a:r>
            <a:r>
              <a:rPr lang="fr-FR" dirty="0"/>
              <a:t>»</a:t>
            </a:r>
            <a:br>
              <a:rPr lang="fr-FR" dirty="0"/>
            </a:br>
            <a:endParaRPr lang="fr-FR" dirty="0"/>
          </a:p>
        </p:txBody>
      </p:sp>
      <p:sp>
        <p:nvSpPr>
          <p:cNvPr id="3" name="Espace réservé du contenu 2">
            <a:extLst>
              <a:ext uri="{FF2B5EF4-FFF2-40B4-BE49-F238E27FC236}">
                <a16:creationId xmlns:a16="http://schemas.microsoft.com/office/drawing/2014/main" xmlns="" id="{42551E7B-2913-034D-AA7C-8CFFC2416F6B}"/>
              </a:ext>
            </a:extLst>
          </p:cNvPr>
          <p:cNvSpPr>
            <a:spLocks noGrp="1"/>
          </p:cNvSpPr>
          <p:nvPr>
            <p:ph idx="1"/>
          </p:nvPr>
        </p:nvSpPr>
        <p:spPr/>
        <p:txBody>
          <a:bodyPr>
            <a:normAutofit/>
          </a:bodyPr>
          <a:lstStyle/>
          <a:p>
            <a:pPr marL="0" indent="0">
              <a:buNone/>
            </a:pPr>
            <a:r>
              <a:rPr lang="fr-FR" b="1" dirty="0">
                <a:solidFill>
                  <a:srgbClr val="0070C0"/>
                </a:solidFill>
              </a:rPr>
              <a:t>«Fruit de deux ans de travail et de l’analyse de plus de 1800 études scientifiques, l’expertise collective de l’Inserm répond à un enjeu de santé publique immense.</a:t>
            </a:r>
          </a:p>
          <a:p>
            <a:pPr marL="0" indent="0">
              <a:buNone/>
            </a:pPr>
            <a:r>
              <a:rPr lang="fr-FR" b="1" dirty="0">
                <a:solidFill>
                  <a:srgbClr val="0070C0"/>
                </a:solidFill>
              </a:rPr>
              <a:t>Un Français sur quatre souffre d’une maladie chronique (trois sur quatre après 65 ans). Et ce nombre va en augmentant à mesure que la population vieillit: on estime que 2,3 millions de personnes seront dépendantes en 2060, contre 1,2 million aujourd’hui.</a:t>
            </a:r>
          </a:p>
          <a:p>
            <a:endParaRPr lang="fr-FR" b="1" dirty="0">
              <a:solidFill>
                <a:srgbClr val="0070C0"/>
              </a:solidFill>
            </a:endParaRPr>
          </a:p>
          <a:p>
            <a:endParaRPr lang="fr-FR" dirty="0"/>
          </a:p>
        </p:txBody>
      </p:sp>
    </p:spTree>
    <p:extLst>
      <p:ext uri="{BB962C8B-B14F-4D97-AF65-F5344CB8AC3E}">
        <p14:creationId xmlns:p14="http://schemas.microsoft.com/office/powerpoint/2010/main" val="213050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A59F26-890A-0040-8E56-2379DA7510F3}"/>
              </a:ext>
            </a:extLst>
          </p:cNvPr>
          <p:cNvSpPr>
            <a:spLocks noGrp="1"/>
          </p:cNvSpPr>
          <p:nvPr>
            <p:ph type="ctrTitle"/>
          </p:nvPr>
        </p:nvSpPr>
        <p:spPr>
          <a:xfrm>
            <a:off x="210207" y="1122363"/>
            <a:ext cx="10457793" cy="477837"/>
          </a:xfrm>
        </p:spPr>
        <p:txBody>
          <a:bodyPr>
            <a:normAutofit fontScale="90000"/>
          </a:bodyPr>
          <a:lstStyle/>
          <a:p>
            <a:r>
              <a:rPr lang="fr-FR" b="1" dirty="0">
                <a:solidFill>
                  <a:schemeClr val="accent1"/>
                </a:solidFill>
              </a:rPr>
              <a:t>Recommandations</a:t>
            </a:r>
            <a:r>
              <a:rPr lang="fr-FR" dirty="0"/>
              <a:t/>
            </a:r>
            <a:br>
              <a:rPr lang="fr-FR" dirty="0"/>
            </a:br>
            <a:endParaRPr lang="fr-FR" dirty="0"/>
          </a:p>
        </p:txBody>
      </p:sp>
      <p:sp>
        <p:nvSpPr>
          <p:cNvPr id="3" name="Sous-titre 2">
            <a:extLst>
              <a:ext uri="{FF2B5EF4-FFF2-40B4-BE49-F238E27FC236}">
                <a16:creationId xmlns:a16="http://schemas.microsoft.com/office/drawing/2014/main" xmlns="" id="{8CCF598F-CB73-6F46-A2F8-498D3DA18E86}"/>
              </a:ext>
            </a:extLst>
          </p:cNvPr>
          <p:cNvSpPr>
            <a:spLocks noGrp="1"/>
          </p:cNvSpPr>
          <p:nvPr>
            <p:ph type="subTitle" idx="1"/>
          </p:nvPr>
        </p:nvSpPr>
        <p:spPr>
          <a:xfrm>
            <a:off x="1051032" y="1122363"/>
            <a:ext cx="9637984" cy="5384300"/>
          </a:xfrm>
        </p:spPr>
        <p:txBody>
          <a:bodyPr>
            <a:normAutofit lnSpcReduction="10000"/>
          </a:bodyPr>
          <a:lstStyle/>
          <a:p>
            <a:pPr algn="l"/>
            <a:r>
              <a:rPr lang="fr-FR" b="1" dirty="0">
                <a:solidFill>
                  <a:schemeClr val="accent1"/>
                </a:solidFill>
              </a:rPr>
              <a:t>I. Recommandations d’action: Le groupe d’experts recommande </a:t>
            </a:r>
          </a:p>
          <a:p>
            <a:pPr algn="l"/>
            <a:r>
              <a:rPr lang="fr-FR" dirty="0"/>
              <a:t>1</a:t>
            </a:r>
            <a:r>
              <a:rPr lang="fr-FR" b="1" dirty="0"/>
              <a:t>. la prescription de l’activité physique </a:t>
            </a:r>
            <a:r>
              <a:rPr lang="fr-FR" dirty="0"/>
              <a:t>pour toutes les maladies chroniques étudiées et son intégration dans le parcours de soin</a:t>
            </a:r>
          </a:p>
          <a:p>
            <a:pPr algn="l"/>
            <a:r>
              <a:rPr lang="fr-FR" dirty="0"/>
              <a:t>2. </a:t>
            </a:r>
            <a:r>
              <a:rPr lang="fr-FR" b="1" dirty="0"/>
              <a:t>d’adapter la prescription d’activité physique aux caractéristiques individuelles et médicales des patients</a:t>
            </a:r>
          </a:p>
          <a:p>
            <a:pPr algn="l"/>
            <a:r>
              <a:rPr lang="fr-FR" dirty="0"/>
              <a:t>3. </a:t>
            </a:r>
            <a:r>
              <a:rPr lang="fr-FR" b="1" dirty="0"/>
              <a:t>d’associer à la prescription une démarche éducative </a:t>
            </a:r>
            <a:r>
              <a:rPr lang="fr-FR" dirty="0"/>
              <a:t>pour favoriser l’engagement du patient dans un projet d’activité physique sur le long terme</a:t>
            </a:r>
          </a:p>
          <a:p>
            <a:pPr algn="l"/>
            <a:r>
              <a:rPr lang="fr-FR" dirty="0"/>
              <a:t>4. </a:t>
            </a:r>
            <a:r>
              <a:rPr lang="fr-FR" b="1" dirty="0"/>
              <a:t>de soutenir la motivation du patient </a:t>
            </a:r>
            <a:r>
              <a:rPr lang="fr-FR" dirty="0"/>
              <a:t>dans la mise en œuvre de son projet</a:t>
            </a:r>
          </a:p>
          <a:p>
            <a:pPr algn="l"/>
            <a:r>
              <a:rPr lang="fr-FR" dirty="0"/>
              <a:t>5. </a:t>
            </a:r>
            <a:r>
              <a:rPr lang="fr-FR" b="1" dirty="0"/>
              <a:t>d’organiser le parcours du patient afin de favoriser l’activité </a:t>
            </a:r>
            <a:r>
              <a:rPr lang="fr-FR" dirty="0"/>
              <a:t>physique à toutes les étapes de la pathologie;</a:t>
            </a:r>
          </a:p>
          <a:p>
            <a:pPr algn="l"/>
            <a:r>
              <a:rPr lang="fr-FR" b="1" dirty="0"/>
              <a:t>6. de former les médecins à la prescription d’activité physique</a:t>
            </a:r>
          </a:p>
          <a:p>
            <a:pPr algn="l"/>
            <a:r>
              <a:rPr lang="fr-FR" b="1" dirty="0"/>
              <a:t>7. de former des professionnels de l’activité physique à la connaissance de la pathologie et à l’intégration de l’activité physique dans l’intervention médicale</a:t>
            </a:r>
          </a:p>
          <a:p>
            <a:pPr algn="l"/>
            <a:endParaRPr lang="fr-FR" b="1" dirty="0"/>
          </a:p>
          <a:p>
            <a:pPr algn="l"/>
            <a:endParaRPr lang="fr-FR" b="1" dirty="0"/>
          </a:p>
          <a:p>
            <a:pPr algn="l"/>
            <a:endParaRPr lang="fr-FR" dirty="0"/>
          </a:p>
          <a:p>
            <a:pPr algn="l"/>
            <a:endParaRPr lang="fr-FR" dirty="0"/>
          </a:p>
          <a:p>
            <a:endParaRPr lang="fr-FR" dirty="0"/>
          </a:p>
          <a:p>
            <a:endParaRPr lang="fr-FR" dirty="0"/>
          </a:p>
          <a:p>
            <a:endParaRPr lang="fr-FR" dirty="0"/>
          </a:p>
        </p:txBody>
      </p:sp>
    </p:spTree>
    <p:extLst>
      <p:ext uri="{BB962C8B-B14F-4D97-AF65-F5344CB8AC3E}">
        <p14:creationId xmlns:p14="http://schemas.microsoft.com/office/powerpoint/2010/main" val="414399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A59F26-890A-0040-8E56-2379DA7510F3}"/>
              </a:ext>
            </a:extLst>
          </p:cNvPr>
          <p:cNvSpPr>
            <a:spLocks noGrp="1"/>
          </p:cNvSpPr>
          <p:nvPr>
            <p:ph type="ctrTitle"/>
          </p:nvPr>
        </p:nvSpPr>
        <p:spPr>
          <a:xfrm>
            <a:off x="210207" y="1122363"/>
            <a:ext cx="10457793" cy="477837"/>
          </a:xfrm>
        </p:spPr>
        <p:txBody>
          <a:bodyPr>
            <a:normAutofit fontScale="90000"/>
          </a:bodyPr>
          <a:lstStyle/>
          <a:p>
            <a:r>
              <a:rPr lang="fr-FR" b="1" dirty="0">
                <a:solidFill>
                  <a:schemeClr val="accent1"/>
                </a:solidFill>
              </a:rPr>
              <a:t>Recommandations</a:t>
            </a:r>
            <a:r>
              <a:rPr lang="fr-FR" b="1" dirty="0">
                <a:solidFill>
                  <a:schemeClr val="tx2"/>
                </a:solidFill>
              </a:rPr>
              <a:t/>
            </a:r>
            <a:br>
              <a:rPr lang="fr-FR" b="1" dirty="0">
                <a:solidFill>
                  <a:schemeClr val="tx2"/>
                </a:solidFill>
              </a:rPr>
            </a:br>
            <a:endParaRPr lang="fr-FR" b="1" dirty="0">
              <a:solidFill>
                <a:schemeClr val="tx2"/>
              </a:solidFill>
            </a:endParaRPr>
          </a:p>
        </p:txBody>
      </p:sp>
      <p:sp>
        <p:nvSpPr>
          <p:cNvPr id="3" name="Sous-titre 2">
            <a:extLst>
              <a:ext uri="{FF2B5EF4-FFF2-40B4-BE49-F238E27FC236}">
                <a16:creationId xmlns:a16="http://schemas.microsoft.com/office/drawing/2014/main" xmlns="" id="{8CCF598F-CB73-6F46-A2F8-498D3DA18E86}"/>
              </a:ext>
            </a:extLst>
          </p:cNvPr>
          <p:cNvSpPr>
            <a:spLocks noGrp="1"/>
          </p:cNvSpPr>
          <p:nvPr>
            <p:ph type="subTitle" idx="1"/>
          </p:nvPr>
        </p:nvSpPr>
        <p:spPr>
          <a:xfrm>
            <a:off x="1124606" y="1030014"/>
            <a:ext cx="10310648" cy="5538951"/>
          </a:xfrm>
        </p:spPr>
        <p:txBody>
          <a:bodyPr>
            <a:normAutofit/>
          </a:bodyPr>
          <a:lstStyle/>
          <a:p>
            <a:pPr algn="l"/>
            <a:r>
              <a:rPr lang="fr-FR" b="1" dirty="0">
                <a:solidFill>
                  <a:schemeClr val="accent1"/>
                </a:solidFill>
              </a:rPr>
              <a:t>II. Recommandations de recherche: Le groupe d’experts recommande </a:t>
            </a:r>
          </a:p>
          <a:p>
            <a:pPr marL="457200" indent="-457200" algn="l">
              <a:buAutoNum type="arabicPeriod"/>
            </a:pPr>
            <a:r>
              <a:rPr lang="fr-FR" b="1" dirty="0"/>
              <a:t>de promouvoir des recherches sur les modalités d’interventions et leurs effets:</a:t>
            </a:r>
          </a:p>
          <a:p>
            <a:pPr algn="l"/>
            <a:r>
              <a:rPr lang="fr-FR" dirty="0"/>
              <a:t>✓ </a:t>
            </a:r>
            <a:r>
              <a:rPr lang="fr-FR" sz="2200" dirty="0"/>
              <a:t>Promouvoir des recherches interventionnelles sur les conditions d’implémentation;</a:t>
            </a:r>
          </a:p>
          <a:p>
            <a:pPr algn="l"/>
            <a:r>
              <a:rPr lang="fr-FR" sz="2200" dirty="0"/>
              <a:t>✓ Évaluer l’intérêt de nouvelles modalités d’exercice dans les programmes d’activité physique;</a:t>
            </a:r>
          </a:p>
          <a:p>
            <a:pPr algn="l"/>
            <a:r>
              <a:rPr lang="fr-FR" sz="2200" dirty="0"/>
              <a:t>✓ Évaluer les effets sur le long terme;</a:t>
            </a:r>
          </a:p>
          <a:p>
            <a:pPr algn="l"/>
            <a:r>
              <a:rPr lang="fr-FR" sz="2200" dirty="0"/>
              <a:t>✓ Promouvoir des études sur les effets synergiques de stratégies combinée alimentation et activité physique;</a:t>
            </a:r>
          </a:p>
          <a:p>
            <a:pPr algn="l"/>
            <a:r>
              <a:rPr lang="fr-FR" sz="2200" dirty="0"/>
              <a:t>✓ Promouvoir des recherches sur l’utilité des interventions</a:t>
            </a:r>
          </a:p>
          <a:p>
            <a:pPr algn="l"/>
            <a:r>
              <a:rPr lang="fr-FR" sz="2200" dirty="0"/>
              <a:t>✓ Promouvoir les recherches sur les modalités d’intégration de l’activité physique dans le parcours de soins et ses finalités</a:t>
            </a:r>
          </a:p>
          <a:p>
            <a:pPr algn="l"/>
            <a:endParaRPr lang="fr-FR" dirty="0"/>
          </a:p>
          <a:p>
            <a:pPr algn="l"/>
            <a:endParaRPr lang="fr-FR" dirty="0"/>
          </a:p>
          <a:p>
            <a:pPr algn="l"/>
            <a:endParaRPr lang="fr-FR" dirty="0"/>
          </a:p>
          <a:p>
            <a:endParaRPr lang="fr-FR" dirty="0"/>
          </a:p>
        </p:txBody>
      </p:sp>
    </p:spTree>
    <p:extLst>
      <p:ext uri="{BB962C8B-B14F-4D97-AF65-F5344CB8AC3E}">
        <p14:creationId xmlns:p14="http://schemas.microsoft.com/office/powerpoint/2010/main" val="139985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A59F26-890A-0040-8E56-2379DA7510F3}"/>
              </a:ext>
            </a:extLst>
          </p:cNvPr>
          <p:cNvSpPr>
            <a:spLocks noGrp="1"/>
          </p:cNvSpPr>
          <p:nvPr>
            <p:ph type="ctrTitle"/>
          </p:nvPr>
        </p:nvSpPr>
        <p:spPr>
          <a:xfrm>
            <a:off x="210207" y="1122363"/>
            <a:ext cx="10457793" cy="477837"/>
          </a:xfrm>
        </p:spPr>
        <p:txBody>
          <a:bodyPr>
            <a:normAutofit fontScale="90000"/>
          </a:bodyPr>
          <a:lstStyle/>
          <a:p>
            <a:r>
              <a:rPr lang="fr-FR" b="1" dirty="0">
                <a:solidFill>
                  <a:schemeClr val="accent1"/>
                </a:solidFill>
              </a:rPr>
              <a:t>Recommandations</a:t>
            </a:r>
            <a:r>
              <a:rPr lang="fr-FR" b="1" dirty="0">
                <a:solidFill>
                  <a:schemeClr val="tx2"/>
                </a:solidFill>
              </a:rPr>
              <a:t/>
            </a:r>
            <a:br>
              <a:rPr lang="fr-FR" b="1" dirty="0">
                <a:solidFill>
                  <a:schemeClr val="tx2"/>
                </a:solidFill>
              </a:rPr>
            </a:br>
            <a:endParaRPr lang="fr-FR" b="1" dirty="0">
              <a:solidFill>
                <a:schemeClr val="tx2"/>
              </a:solidFill>
            </a:endParaRPr>
          </a:p>
        </p:txBody>
      </p:sp>
      <p:sp>
        <p:nvSpPr>
          <p:cNvPr id="3" name="Sous-titre 2">
            <a:extLst>
              <a:ext uri="{FF2B5EF4-FFF2-40B4-BE49-F238E27FC236}">
                <a16:creationId xmlns:a16="http://schemas.microsoft.com/office/drawing/2014/main" xmlns="" id="{8CCF598F-CB73-6F46-A2F8-498D3DA18E86}"/>
              </a:ext>
            </a:extLst>
          </p:cNvPr>
          <p:cNvSpPr>
            <a:spLocks noGrp="1"/>
          </p:cNvSpPr>
          <p:nvPr>
            <p:ph type="subTitle" idx="1"/>
          </p:nvPr>
        </p:nvSpPr>
        <p:spPr>
          <a:xfrm>
            <a:off x="945928" y="1030014"/>
            <a:ext cx="10310648" cy="5538951"/>
          </a:xfrm>
        </p:spPr>
        <p:txBody>
          <a:bodyPr>
            <a:normAutofit/>
          </a:bodyPr>
          <a:lstStyle/>
          <a:p>
            <a:pPr algn="l"/>
            <a:r>
              <a:rPr lang="fr-FR" b="1" dirty="0">
                <a:solidFill>
                  <a:schemeClr val="accent1"/>
                </a:solidFill>
              </a:rPr>
              <a:t>II. Recommandations de recherche: Le groupe d’experts recommande </a:t>
            </a:r>
          </a:p>
          <a:p>
            <a:pPr algn="l"/>
            <a:r>
              <a:rPr lang="fr-FR" dirty="0"/>
              <a:t>2. </a:t>
            </a:r>
            <a:r>
              <a:rPr lang="fr-FR" b="1" dirty="0"/>
              <a:t>de promouvoir des recherches sur la motivation et l’observance à long terme</a:t>
            </a:r>
          </a:p>
          <a:p>
            <a:pPr algn="l"/>
            <a:r>
              <a:rPr lang="fr-FR" dirty="0"/>
              <a:t>✓ </a:t>
            </a:r>
            <a:r>
              <a:rPr lang="fr-FR" sz="2000" dirty="0"/>
              <a:t>Développer des études qui ont recours de façon plus systématique à des modèles théoriques</a:t>
            </a:r>
          </a:p>
          <a:p>
            <a:pPr algn="l"/>
            <a:r>
              <a:rPr lang="fr-FR" sz="2000" dirty="0"/>
              <a:t>✓ S’appuyer sur un rationnel théorique justifiant le choix de la/les technique(s) utilisée(s)</a:t>
            </a:r>
          </a:p>
          <a:p>
            <a:pPr algn="l"/>
            <a:r>
              <a:rPr lang="fr-FR" sz="2000" dirty="0"/>
              <a:t>✓ Développer des recherches sur les processus automatiques qui</a:t>
            </a:r>
          </a:p>
          <a:p>
            <a:pPr algn="l"/>
            <a:r>
              <a:rPr lang="fr-FR" sz="2000" dirty="0"/>
              <a:t>permettent de favoriser l’installation de routines.</a:t>
            </a:r>
          </a:p>
          <a:p>
            <a:pPr algn="l"/>
            <a:r>
              <a:rPr lang="fr-FR" b="1" dirty="0"/>
              <a:t>3. de promouvoir des recherches sur les mécanismes d’action de l’activité</a:t>
            </a:r>
          </a:p>
          <a:p>
            <a:pPr algn="l"/>
            <a:r>
              <a:rPr lang="fr-FR" b="1" dirty="0"/>
              <a:t>physique</a:t>
            </a:r>
          </a:p>
          <a:p>
            <a:pPr algn="l"/>
            <a:r>
              <a:rPr lang="fr-FR" dirty="0"/>
              <a:t>✓ </a:t>
            </a:r>
            <a:r>
              <a:rPr lang="fr-FR" sz="2000" dirty="0"/>
              <a:t>Identifier de nouvelles </a:t>
            </a:r>
            <a:r>
              <a:rPr lang="fr-FR" sz="2000" dirty="0" err="1"/>
              <a:t>myokines</a:t>
            </a:r>
            <a:r>
              <a:rPr lang="fr-FR" sz="2000" dirty="0"/>
              <a:t> ayant un effet préventif dans le développement des maladies chroniques</a:t>
            </a:r>
          </a:p>
          <a:p>
            <a:pPr algn="l"/>
            <a:r>
              <a:rPr lang="fr-FR" sz="2000" dirty="0"/>
              <a:t>✓ Développer des recherches sur les mécanismes d’action de l’activité physique au niveau cérébral dans les pathologies chroniques</a:t>
            </a:r>
          </a:p>
          <a:p>
            <a:pPr algn="l"/>
            <a:endParaRPr lang="fr-FR" sz="2000" dirty="0"/>
          </a:p>
          <a:p>
            <a:pPr algn="l"/>
            <a:endParaRPr lang="fr-FR" sz="2000" dirty="0"/>
          </a:p>
          <a:p>
            <a:pPr algn="l"/>
            <a:endParaRPr lang="fr-FR" dirty="0"/>
          </a:p>
          <a:p>
            <a:pPr algn="l"/>
            <a:endParaRPr lang="fr-FR" dirty="0"/>
          </a:p>
          <a:p>
            <a:endParaRPr lang="fr-FR" dirty="0"/>
          </a:p>
        </p:txBody>
      </p:sp>
    </p:spTree>
    <p:extLst>
      <p:ext uri="{BB962C8B-B14F-4D97-AF65-F5344CB8AC3E}">
        <p14:creationId xmlns:p14="http://schemas.microsoft.com/office/powerpoint/2010/main" val="294668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A59F26-890A-0040-8E56-2379DA7510F3}"/>
              </a:ext>
            </a:extLst>
          </p:cNvPr>
          <p:cNvSpPr>
            <a:spLocks noGrp="1"/>
          </p:cNvSpPr>
          <p:nvPr>
            <p:ph type="ctrTitle"/>
          </p:nvPr>
        </p:nvSpPr>
        <p:spPr>
          <a:xfrm>
            <a:off x="210207" y="1122363"/>
            <a:ext cx="10457793" cy="477837"/>
          </a:xfrm>
        </p:spPr>
        <p:txBody>
          <a:bodyPr>
            <a:normAutofit fontScale="90000"/>
          </a:bodyPr>
          <a:lstStyle/>
          <a:p>
            <a:r>
              <a:rPr lang="fr-FR" b="1" dirty="0">
                <a:solidFill>
                  <a:schemeClr val="accent1"/>
                </a:solidFill>
              </a:rPr>
              <a:t>Recommandations</a:t>
            </a:r>
            <a:r>
              <a:rPr lang="fr-FR" b="1" dirty="0">
                <a:solidFill>
                  <a:schemeClr val="tx2"/>
                </a:solidFill>
              </a:rPr>
              <a:t/>
            </a:r>
            <a:br>
              <a:rPr lang="fr-FR" b="1" dirty="0">
                <a:solidFill>
                  <a:schemeClr val="tx2"/>
                </a:solidFill>
              </a:rPr>
            </a:br>
            <a:endParaRPr lang="fr-FR" b="1" dirty="0">
              <a:solidFill>
                <a:schemeClr val="tx2"/>
              </a:solidFill>
            </a:endParaRPr>
          </a:p>
        </p:txBody>
      </p:sp>
      <p:sp>
        <p:nvSpPr>
          <p:cNvPr id="3" name="Sous-titre 2">
            <a:extLst>
              <a:ext uri="{FF2B5EF4-FFF2-40B4-BE49-F238E27FC236}">
                <a16:creationId xmlns:a16="http://schemas.microsoft.com/office/drawing/2014/main" xmlns="" id="{8CCF598F-CB73-6F46-A2F8-498D3DA18E86}"/>
              </a:ext>
            </a:extLst>
          </p:cNvPr>
          <p:cNvSpPr>
            <a:spLocks noGrp="1"/>
          </p:cNvSpPr>
          <p:nvPr>
            <p:ph type="subTitle" idx="1"/>
          </p:nvPr>
        </p:nvSpPr>
        <p:spPr>
          <a:xfrm>
            <a:off x="1061547" y="1040524"/>
            <a:ext cx="10310648" cy="5538951"/>
          </a:xfrm>
        </p:spPr>
        <p:txBody>
          <a:bodyPr>
            <a:normAutofit/>
          </a:bodyPr>
          <a:lstStyle/>
          <a:p>
            <a:pPr algn="l"/>
            <a:r>
              <a:rPr lang="fr-FR" sz="2000" b="1" dirty="0">
                <a:solidFill>
                  <a:schemeClr val="accent1"/>
                </a:solidFill>
              </a:rPr>
              <a:t>Promouvoir des recherches par pathologies</a:t>
            </a:r>
          </a:p>
          <a:p>
            <a:pPr algn="l"/>
            <a:r>
              <a:rPr lang="fr-FR" sz="2000" b="1" dirty="0">
                <a:solidFill>
                  <a:schemeClr val="accent1"/>
                </a:solidFill>
              </a:rPr>
              <a:t>Obésité et diabète</a:t>
            </a:r>
          </a:p>
          <a:p>
            <a:pPr algn="l"/>
            <a:r>
              <a:rPr lang="fr-FR" sz="2000" dirty="0"/>
              <a:t>✓ Étudier les stratégies, les différents types d’activités physiques adaptées au patient obèse et/ou diabétique de type 2 visant à favoriser l’adhésion sur le long terme.</a:t>
            </a:r>
          </a:p>
          <a:p>
            <a:pPr algn="l"/>
            <a:r>
              <a:rPr lang="fr-FR" sz="2000" dirty="0"/>
              <a:t>✓ Approche pragmatique des essais : promouvoir les études en « condition réelle », sur le terrain</a:t>
            </a:r>
          </a:p>
          <a:p>
            <a:pPr algn="l"/>
            <a:r>
              <a:rPr lang="fr-FR" sz="2000" dirty="0"/>
              <a:t>✓ Dans les études où l’intervention est axée sur l’exercice, prendre en compte le contexte nutritionnel</a:t>
            </a:r>
          </a:p>
          <a:p>
            <a:pPr algn="l"/>
            <a:r>
              <a:rPr lang="fr-FR" sz="2000" b="1" dirty="0">
                <a:solidFill>
                  <a:schemeClr val="accent1"/>
                </a:solidFill>
              </a:rPr>
              <a:t>Pathologies coronaires, Insuffisance cardiaque, AVC</a:t>
            </a:r>
          </a:p>
          <a:p>
            <a:pPr algn="l"/>
            <a:r>
              <a:rPr lang="fr-FR" sz="2000" b="1" dirty="0">
                <a:solidFill>
                  <a:schemeClr val="accent1"/>
                </a:solidFill>
              </a:rPr>
              <a:t>Pathologies </a:t>
            </a:r>
            <a:r>
              <a:rPr lang="fr-FR" sz="2000" b="1" dirty="0" err="1">
                <a:solidFill>
                  <a:schemeClr val="accent1"/>
                </a:solidFill>
              </a:rPr>
              <a:t>ostéoarticulaires</a:t>
            </a:r>
            <a:endParaRPr lang="fr-FR" sz="2000" b="1" dirty="0">
              <a:solidFill>
                <a:schemeClr val="accent1"/>
              </a:solidFill>
            </a:endParaRPr>
          </a:p>
          <a:p>
            <a:pPr algn="l"/>
            <a:r>
              <a:rPr lang="fr-FR" sz="2000" b="1" dirty="0">
                <a:solidFill>
                  <a:schemeClr val="accent1"/>
                </a:solidFill>
              </a:rPr>
              <a:t>Artériopathie oblitérante des membres inférieurs</a:t>
            </a:r>
          </a:p>
          <a:p>
            <a:pPr algn="l"/>
            <a:r>
              <a:rPr lang="fr-FR" sz="2000" b="1" dirty="0">
                <a:solidFill>
                  <a:schemeClr val="accent1"/>
                </a:solidFill>
              </a:rPr>
              <a:t>Cancer</a:t>
            </a:r>
          </a:p>
          <a:p>
            <a:pPr algn="l"/>
            <a:r>
              <a:rPr lang="fr-FR" sz="2000" b="1" dirty="0">
                <a:solidFill>
                  <a:schemeClr val="accent1"/>
                </a:solidFill>
              </a:rPr>
              <a:t>Asthme, BPCO</a:t>
            </a:r>
          </a:p>
          <a:p>
            <a:pPr algn="l"/>
            <a:r>
              <a:rPr lang="fr-FR" sz="2000" b="1" dirty="0">
                <a:solidFill>
                  <a:schemeClr val="accent1"/>
                </a:solidFill>
              </a:rPr>
              <a:t>Dépression</a:t>
            </a:r>
          </a:p>
          <a:p>
            <a:pPr algn="l"/>
            <a:r>
              <a:rPr lang="fr-FR" sz="2000" b="1" dirty="0">
                <a:solidFill>
                  <a:schemeClr val="accent1"/>
                </a:solidFill>
              </a:rPr>
              <a:t>Schizophrénie</a:t>
            </a:r>
          </a:p>
          <a:p>
            <a:pPr algn="l"/>
            <a:endParaRPr lang="fr-FR" sz="2000" b="1" dirty="0">
              <a:solidFill>
                <a:schemeClr val="accent1"/>
              </a:solidFill>
            </a:endParaRPr>
          </a:p>
          <a:p>
            <a:pPr algn="l"/>
            <a:endParaRPr lang="fr-FR" dirty="0"/>
          </a:p>
          <a:p>
            <a:pPr algn="l"/>
            <a:endParaRPr lang="fr-FR" sz="2000" b="1" dirty="0">
              <a:solidFill>
                <a:schemeClr val="accent1"/>
              </a:solidFill>
            </a:endParaRPr>
          </a:p>
          <a:p>
            <a:pPr algn="l"/>
            <a:endParaRPr lang="fr-FR" sz="2000" b="1" dirty="0">
              <a:solidFill>
                <a:schemeClr val="accent1"/>
              </a:solidFill>
            </a:endParaRPr>
          </a:p>
          <a:p>
            <a:pPr algn="l"/>
            <a:endParaRPr lang="fr-FR" sz="2000" dirty="0"/>
          </a:p>
          <a:p>
            <a:pPr algn="l"/>
            <a:endParaRPr lang="fr-FR" dirty="0"/>
          </a:p>
          <a:p>
            <a:pPr algn="l"/>
            <a:endParaRPr lang="fr-FR" dirty="0"/>
          </a:p>
          <a:p>
            <a:endParaRPr lang="fr-FR" dirty="0"/>
          </a:p>
        </p:txBody>
      </p:sp>
    </p:spTree>
    <p:extLst>
      <p:ext uri="{BB962C8B-B14F-4D97-AF65-F5344CB8AC3E}">
        <p14:creationId xmlns:p14="http://schemas.microsoft.com/office/powerpoint/2010/main" val="341799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Espace réservé du contenu 4" descr="Une image contenant texte, capture d’écran, carte&#10;&#10;Description générée automatiquement">
            <a:extLst>
              <a:ext uri="{FF2B5EF4-FFF2-40B4-BE49-F238E27FC236}">
                <a16:creationId xmlns:a16="http://schemas.microsoft.com/office/drawing/2014/main" xmlns="" id="{9957C5A7-CF29-CF4F-B398-351588CD61FB}"/>
              </a:ext>
            </a:extLst>
          </p:cNvPr>
          <p:cNvPicPr>
            <a:picLocks noGrp="1" noChangeAspect="1"/>
          </p:cNvPicPr>
          <p:nvPr>
            <p:ph idx="1"/>
          </p:nvPr>
        </p:nvPicPr>
        <p:blipFill>
          <a:blip r:embed="rId3"/>
          <a:stretch>
            <a:fillRect/>
          </a:stretch>
        </p:blipFill>
        <p:spPr>
          <a:xfrm>
            <a:off x="3361280" y="643466"/>
            <a:ext cx="6814761" cy="5571067"/>
          </a:xfrm>
          <a:prstGeom prst="rect">
            <a:avLst/>
          </a:prstGeom>
        </p:spPr>
      </p:pic>
      <p:sp>
        <p:nvSpPr>
          <p:cNvPr id="6" name="ZoneTexte 5">
            <a:extLst>
              <a:ext uri="{FF2B5EF4-FFF2-40B4-BE49-F238E27FC236}">
                <a16:creationId xmlns:a16="http://schemas.microsoft.com/office/drawing/2014/main" xmlns="" id="{C693398E-084D-6B40-9170-8CC4F215884B}"/>
              </a:ext>
            </a:extLst>
          </p:cNvPr>
          <p:cNvSpPr txBox="1"/>
          <p:nvPr/>
        </p:nvSpPr>
        <p:spPr>
          <a:xfrm>
            <a:off x="1124606" y="1692166"/>
            <a:ext cx="2690648"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i="1" dirty="0"/>
              <a:t>Mécanismes moléculaires par lesquels l’activité physique</a:t>
            </a:r>
          </a:p>
          <a:p>
            <a:r>
              <a:rPr lang="fr-FR" i="1" dirty="0"/>
              <a:t>améliore les symptômes et la qualité de vie des patients</a:t>
            </a:r>
          </a:p>
          <a:p>
            <a:endParaRPr lang="fr-FR" dirty="0"/>
          </a:p>
        </p:txBody>
      </p:sp>
    </p:spTree>
    <p:extLst>
      <p:ext uri="{BB962C8B-B14F-4D97-AF65-F5344CB8AC3E}">
        <p14:creationId xmlns:p14="http://schemas.microsoft.com/office/powerpoint/2010/main" val="13662805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1691</Words>
  <Application>Microsoft Macintosh PowerPoint</Application>
  <PresentationFormat>Personnalisé</PresentationFormat>
  <Paragraphs>155</Paragraphs>
  <Slides>11</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3" baseType="lpstr">
      <vt:lpstr>Thème Office</vt:lpstr>
      <vt:lpstr>Chart</vt:lpstr>
      <vt:lpstr>Activité physique et maladies chroniques</vt:lpstr>
      <vt:lpstr>Présentation PowerPoint</vt:lpstr>
      <vt:lpstr>Aging Population is a growing fact </vt:lpstr>
      <vt:lpstr>Les bénéfices l’emportent sans conteste sur les risques encourus, quels que soient l’âge et l’état de santé de la personne» </vt:lpstr>
      <vt:lpstr>Recommandations </vt:lpstr>
      <vt:lpstr>Recommandations </vt:lpstr>
      <vt:lpstr>Recommandations </vt:lpstr>
      <vt:lpstr>Recommandations </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Activité physique</dc:title>
  <dc:creator>Laurence Hugonot Diener</dc:creator>
  <cp:lastModifiedBy>Laurence Hugonot-Diener</cp:lastModifiedBy>
  <cp:revision>20</cp:revision>
  <cp:lastPrinted>2019-05-23T05:14:41Z</cp:lastPrinted>
  <dcterms:created xsi:type="dcterms:W3CDTF">2019-05-19T10:05:57Z</dcterms:created>
  <dcterms:modified xsi:type="dcterms:W3CDTF">2019-05-23T05:15:41Z</dcterms:modified>
</cp:coreProperties>
</file>